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8" r:id="rId2"/>
    <p:sldId id="326" r:id="rId3"/>
    <p:sldId id="324" r:id="rId4"/>
    <p:sldId id="322" r:id="rId5"/>
    <p:sldId id="313" r:id="rId6"/>
    <p:sldId id="325" r:id="rId7"/>
    <p:sldId id="316" r:id="rId8"/>
    <p:sldId id="319" r:id="rId9"/>
    <p:sldId id="321" r:id="rId10"/>
  </p:sldIdLst>
  <p:sldSz cx="12192000" cy="6858000"/>
  <p:notesSz cx="6797675" cy="992822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vzeti razdelek" id="{33E0574F-3D28-43F2-BEA0-2816093918EC}">
          <p14:sldIdLst>
            <p14:sldId id="258"/>
            <p14:sldId id="326"/>
            <p14:sldId id="324"/>
            <p14:sldId id="322"/>
          </p14:sldIdLst>
        </p14:section>
        <p14:section name="Razdelek brez naslova" id="{685EC699-214E-4DB9-A970-9548968D0D25}">
          <p14:sldIdLst>
            <p14:sldId id="313"/>
            <p14:sldId id="325"/>
            <p14:sldId id="316"/>
            <p14:sldId id="319"/>
            <p14:sldId id="32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00"/>
    <a:srgbClr val="7F7F7F"/>
    <a:srgbClr val="FFF2CC"/>
    <a:srgbClr val="0066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90"/>
      </p:cViewPr>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2E74880-EAFC-40FC-B888-C7C681E72799}" type="datetimeFigureOut">
              <a:rPr lang="sl-SI" smtClean="0"/>
              <a:t>05.03.2020</a:t>
            </a:fld>
            <a:endParaRPr lang="sl-SI"/>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3C454A7-EB63-40B5-A093-F7783EE246AF}" type="slidenum">
              <a:rPr lang="sl-SI" smtClean="0"/>
              <a:t>‹#›</a:t>
            </a:fld>
            <a:endParaRPr lang="sl-SI"/>
          </a:p>
        </p:txBody>
      </p:sp>
    </p:spTree>
    <p:extLst>
      <p:ext uri="{BB962C8B-B14F-4D97-AF65-F5344CB8AC3E}">
        <p14:creationId xmlns:p14="http://schemas.microsoft.com/office/powerpoint/2010/main" val="2997462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p>
            <a:fld id="{05EBD75F-2D30-4902-BA91-B4AC15816F35}" type="datetimeFigureOut">
              <a:rPr lang="sl-SI" smtClean="0"/>
              <a:t>05.03.2020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4655056-B2BA-4FFC-874A-78FB3C331C35}" type="slidenum">
              <a:rPr lang="sl-SI" smtClean="0"/>
              <a:t>‹#›</a:t>
            </a:fld>
            <a:endParaRPr lang="sl-SI"/>
          </a:p>
        </p:txBody>
      </p:sp>
    </p:spTree>
    <p:extLst>
      <p:ext uri="{BB962C8B-B14F-4D97-AF65-F5344CB8AC3E}">
        <p14:creationId xmlns:p14="http://schemas.microsoft.com/office/powerpoint/2010/main" val="415648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05EBD75F-2D30-4902-BA91-B4AC15816F35}" type="datetimeFigureOut">
              <a:rPr lang="sl-SI" smtClean="0"/>
              <a:t>05.03.2020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4655056-B2BA-4FFC-874A-78FB3C331C35}" type="slidenum">
              <a:rPr lang="sl-SI" smtClean="0"/>
              <a:t>‹#›</a:t>
            </a:fld>
            <a:endParaRPr lang="sl-SI"/>
          </a:p>
        </p:txBody>
      </p:sp>
    </p:spTree>
    <p:extLst>
      <p:ext uri="{BB962C8B-B14F-4D97-AF65-F5344CB8AC3E}">
        <p14:creationId xmlns:p14="http://schemas.microsoft.com/office/powerpoint/2010/main" val="76296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05EBD75F-2D30-4902-BA91-B4AC15816F35}" type="datetimeFigureOut">
              <a:rPr lang="sl-SI" smtClean="0"/>
              <a:t>05.03.2020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4655056-B2BA-4FFC-874A-78FB3C331C35}" type="slidenum">
              <a:rPr lang="sl-SI" smtClean="0"/>
              <a:t>‹#›</a:t>
            </a:fld>
            <a:endParaRPr lang="sl-SI"/>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260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05EBD75F-2D30-4902-BA91-B4AC15816F35}" type="datetimeFigureOut">
              <a:rPr lang="sl-SI" smtClean="0"/>
              <a:t>05.03.2020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4655056-B2BA-4FFC-874A-78FB3C331C35}" type="slidenum">
              <a:rPr lang="sl-SI" smtClean="0"/>
              <a:t>‹#›</a:t>
            </a:fld>
            <a:endParaRPr lang="sl-SI"/>
          </a:p>
        </p:txBody>
      </p:sp>
    </p:spTree>
    <p:extLst>
      <p:ext uri="{BB962C8B-B14F-4D97-AF65-F5344CB8AC3E}">
        <p14:creationId xmlns:p14="http://schemas.microsoft.com/office/powerpoint/2010/main" val="373363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05EBD75F-2D30-4902-BA91-B4AC15816F35}" type="datetimeFigureOut">
              <a:rPr lang="sl-SI" smtClean="0"/>
              <a:t>05.03.2020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4655056-B2BA-4FFC-874A-78FB3C331C35}" type="slidenum">
              <a:rPr lang="sl-SI" smtClean="0"/>
              <a:t>‹#›</a:t>
            </a:fld>
            <a:endParaRPr lang="sl-S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9147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05EBD75F-2D30-4902-BA91-B4AC15816F35}" type="datetimeFigureOut">
              <a:rPr lang="sl-SI" smtClean="0"/>
              <a:t>05.03.2020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4655056-B2BA-4FFC-874A-78FB3C331C35}" type="slidenum">
              <a:rPr lang="sl-SI" smtClean="0"/>
              <a:t>‹#›</a:t>
            </a:fld>
            <a:endParaRPr lang="sl-SI"/>
          </a:p>
        </p:txBody>
      </p:sp>
    </p:spTree>
    <p:extLst>
      <p:ext uri="{BB962C8B-B14F-4D97-AF65-F5344CB8AC3E}">
        <p14:creationId xmlns:p14="http://schemas.microsoft.com/office/powerpoint/2010/main" val="3079700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05EBD75F-2D30-4902-BA91-B4AC15816F35}" type="datetimeFigureOut">
              <a:rPr lang="sl-SI" smtClean="0"/>
              <a:t>05.03.2020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4655056-B2BA-4FFC-874A-78FB3C331C35}" type="slidenum">
              <a:rPr lang="sl-SI" smtClean="0"/>
              <a:t>‹#›</a:t>
            </a:fld>
            <a:endParaRPr lang="sl-SI"/>
          </a:p>
        </p:txBody>
      </p:sp>
    </p:spTree>
    <p:extLst>
      <p:ext uri="{BB962C8B-B14F-4D97-AF65-F5344CB8AC3E}">
        <p14:creationId xmlns:p14="http://schemas.microsoft.com/office/powerpoint/2010/main" val="1469954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05EBD75F-2D30-4902-BA91-B4AC15816F35}" type="datetimeFigureOut">
              <a:rPr lang="sl-SI" smtClean="0"/>
              <a:t>05.03.2020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4655056-B2BA-4FFC-874A-78FB3C331C35}" type="slidenum">
              <a:rPr lang="sl-SI" smtClean="0"/>
              <a:t>‹#›</a:t>
            </a:fld>
            <a:endParaRPr lang="sl-SI"/>
          </a:p>
        </p:txBody>
      </p:sp>
    </p:spTree>
    <p:extLst>
      <p:ext uri="{BB962C8B-B14F-4D97-AF65-F5344CB8AC3E}">
        <p14:creationId xmlns:p14="http://schemas.microsoft.com/office/powerpoint/2010/main" val="375213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05EBD75F-2D30-4902-BA91-B4AC15816F35}" type="datetimeFigureOut">
              <a:rPr lang="sl-SI" smtClean="0"/>
              <a:t>05.03.2020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4655056-B2BA-4FFC-874A-78FB3C331C35}" type="slidenum">
              <a:rPr lang="sl-SI" smtClean="0"/>
              <a:t>‹#›</a:t>
            </a:fld>
            <a:endParaRPr lang="sl-SI"/>
          </a:p>
        </p:txBody>
      </p:sp>
    </p:spTree>
    <p:extLst>
      <p:ext uri="{BB962C8B-B14F-4D97-AF65-F5344CB8AC3E}">
        <p14:creationId xmlns:p14="http://schemas.microsoft.com/office/powerpoint/2010/main" val="4221703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05EBD75F-2D30-4902-BA91-B4AC15816F35}" type="datetimeFigureOut">
              <a:rPr lang="sl-SI" smtClean="0"/>
              <a:t>05.03.2020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4655056-B2BA-4FFC-874A-78FB3C331C35}" type="slidenum">
              <a:rPr lang="sl-SI" smtClean="0"/>
              <a:t>‹#›</a:t>
            </a:fld>
            <a:endParaRPr lang="sl-SI"/>
          </a:p>
        </p:txBody>
      </p:sp>
    </p:spTree>
    <p:extLst>
      <p:ext uri="{BB962C8B-B14F-4D97-AF65-F5344CB8AC3E}">
        <p14:creationId xmlns:p14="http://schemas.microsoft.com/office/powerpoint/2010/main" val="361420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05EBD75F-2D30-4902-BA91-B4AC15816F35}" type="datetimeFigureOut">
              <a:rPr lang="sl-SI" smtClean="0"/>
              <a:t>05.03.2020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4655056-B2BA-4FFC-874A-78FB3C331C35}" type="slidenum">
              <a:rPr lang="sl-SI" smtClean="0"/>
              <a:t>‹#›</a:t>
            </a:fld>
            <a:endParaRPr lang="sl-SI"/>
          </a:p>
        </p:txBody>
      </p:sp>
    </p:spTree>
    <p:extLst>
      <p:ext uri="{BB962C8B-B14F-4D97-AF65-F5344CB8AC3E}">
        <p14:creationId xmlns:p14="http://schemas.microsoft.com/office/powerpoint/2010/main" val="4128972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05EBD75F-2D30-4902-BA91-B4AC15816F35}" type="datetimeFigureOut">
              <a:rPr lang="sl-SI" smtClean="0"/>
              <a:t>05.03.2020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44655056-B2BA-4FFC-874A-78FB3C331C35}" type="slidenum">
              <a:rPr lang="sl-SI" smtClean="0"/>
              <a:t>‹#›</a:t>
            </a:fld>
            <a:endParaRPr lang="sl-SI"/>
          </a:p>
        </p:txBody>
      </p:sp>
    </p:spTree>
    <p:extLst>
      <p:ext uri="{BB962C8B-B14F-4D97-AF65-F5344CB8AC3E}">
        <p14:creationId xmlns:p14="http://schemas.microsoft.com/office/powerpoint/2010/main" val="909993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05EBD75F-2D30-4902-BA91-B4AC15816F35}" type="datetimeFigureOut">
              <a:rPr lang="sl-SI" smtClean="0"/>
              <a:t>05.03.2020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44655056-B2BA-4FFC-874A-78FB3C331C35}" type="slidenum">
              <a:rPr lang="sl-SI" smtClean="0"/>
              <a:t>‹#›</a:t>
            </a:fld>
            <a:endParaRPr lang="sl-SI"/>
          </a:p>
        </p:txBody>
      </p:sp>
    </p:spTree>
    <p:extLst>
      <p:ext uri="{BB962C8B-B14F-4D97-AF65-F5344CB8AC3E}">
        <p14:creationId xmlns:p14="http://schemas.microsoft.com/office/powerpoint/2010/main" val="1303977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BD75F-2D30-4902-BA91-B4AC15816F35}" type="datetimeFigureOut">
              <a:rPr lang="sl-SI" smtClean="0"/>
              <a:t>05.03.2020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44655056-B2BA-4FFC-874A-78FB3C331C35}" type="slidenum">
              <a:rPr lang="sl-SI" smtClean="0"/>
              <a:t>‹#›</a:t>
            </a:fld>
            <a:endParaRPr lang="sl-SI"/>
          </a:p>
        </p:txBody>
      </p:sp>
    </p:spTree>
    <p:extLst>
      <p:ext uri="{BB962C8B-B14F-4D97-AF65-F5344CB8AC3E}">
        <p14:creationId xmlns:p14="http://schemas.microsoft.com/office/powerpoint/2010/main" val="3596904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05EBD75F-2D30-4902-BA91-B4AC15816F35}" type="datetimeFigureOut">
              <a:rPr lang="sl-SI" smtClean="0"/>
              <a:t>05.03.2020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4655056-B2BA-4FFC-874A-78FB3C331C35}" type="slidenum">
              <a:rPr lang="sl-SI" smtClean="0"/>
              <a:t>‹#›</a:t>
            </a:fld>
            <a:endParaRPr lang="sl-SI"/>
          </a:p>
        </p:txBody>
      </p:sp>
    </p:spTree>
    <p:extLst>
      <p:ext uri="{BB962C8B-B14F-4D97-AF65-F5344CB8AC3E}">
        <p14:creationId xmlns:p14="http://schemas.microsoft.com/office/powerpoint/2010/main" val="2634185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05EBD75F-2D30-4902-BA91-B4AC15816F35}" type="datetimeFigureOut">
              <a:rPr lang="sl-SI" smtClean="0"/>
              <a:t>05.03.2020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4655056-B2BA-4FFC-874A-78FB3C331C35}" type="slidenum">
              <a:rPr lang="sl-SI" smtClean="0"/>
              <a:t>‹#›</a:t>
            </a:fld>
            <a:endParaRPr lang="sl-SI"/>
          </a:p>
        </p:txBody>
      </p:sp>
    </p:spTree>
    <p:extLst>
      <p:ext uri="{BB962C8B-B14F-4D97-AF65-F5344CB8AC3E}">
        <p14:creationId xmlns:p14="http://schemas.microsoft.com/office/powerpoint/2010/main" val="144918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EBD75F-2D30-4902-BA91-B4AC15816F35}" type="datetimeFigureOut">
              <a:rPr lang="sl-SI" smtClean="0"/>
              <a:t>05.03.2020</a:t>
            </a:fld>
            <a:endParaRPr lang="sl-SI"/>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4655056-B2BA-4FFC-874A-78FB3C331C35}" type="slidenum">
              <a:rPr lang="sl-SI" smtClean="0"/>
              <a:t>‹#›</a:t>
            </a:fld>
            <a:endParaRPr lang="sl-SI"/>
          </a:p>
        </p:txBody>
      </p:sp>
    </p:spTree>
    <p:extLst>
      <p:ext uri="{BB962C8B-B14F-4D97-AF65-F5344CB8AC3E}">
        <p14:creationId xmlns:p14="http://schemas.microsoft.com/office/powerpoint/2010/main" val="3833733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g"/><Relationship Id="rId5" Type="http://schemas.openxmlformats.org/officeDocument/2006/relationships/image" Target="../media/image4.emf"/><Relationship Id="rId4" Type="http://schemas.openxmlformats.org/officeDocument/2006/relationships/package" Target="../embeddings/Microsoft_Excelov_delovni_list1.xlsx"/></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vps.vss-ce.com/VPS/" TargetMode="External"/><Relationship Id="rId7" Type="http://schemas.openxmlformats.org/officeDocument/2006/relationships/hyperlink" Target="#_1._15_"/><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www.vss-ce.com/vps/" TargetMode="External"/><Relationship Id="rId7" Type="http://schemas.openxmlformats.org/officeDocument/2006/relationships/image" Target="../media/image2.png"/><Relationship Id="rId2" Type="http://schemas.openxmlformats.org/officeDocument/2006/relationships/hyperlink" Target="mailto:vispris@guest.arnes.si" TargetMode="Externa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hyperlink" Target="http://www.bc-naklo.si/" TargetMode="External"/><Relationship Id="rId4" Type="http://schemas.openxmlformats.org/officeDocument/2006/relationships/hyperlink" Target="mailto:referat.visja@bc-naklo.s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43051" y="0"/>
            <a:ext cx="7634212" cy="4546832"/>
          </a:xfrm>
        </p:spPr>
        <p:txBody>
          <a:bodyPr/>
          <a:lstStyle/>
          <a:p>
            <a:pPr algn="ctr"/>
            <a:r>
              <a:rPr lang="sl-SI" b="1" dirty="0">
                <a:solidFill>
                  <a:schemeClr val="tx1"/>
                </a:solidFill>
                <a:effectLst>
                  <a:outerShdw blurRad="38100" dist="38100" dir="2700000" algn="tl">
                    <a:srgbClr val="000000">
                      <a:alpha val="43137"/>
                    </a:srgbClr>
                  </a:outerShdw>
                </a:effectLst>
              </a:rPr>
              <a:t>P</a:t>
            </a:r>
            <a:r>
              <a:rPr lang="sl-SI" b="1" dirty="0" smtClean="0">
                <a:solidFill>
                  <a:schemeClr val="tx1"/>
                </a:solidFill>
                <a:effectLst>
                  <a:outerShdw blurRad="38100" dist="38100" dir="2700000" algn="tl">
                    <a:srgbClr val="000000">
                      <a:alpha val="43137"/>
                    </a:srgbClr>
                  </a:outerShdw>
                </a:effectLst>
              </a:rPr>
              <a:t>ogoji in postopek prijave </a:t>
            </a:r>
            <a:r>
              <a:rPr lang="sl-SI" b="1" dirty="0">
                <a:solidFill>
                  <a:schemeClr val="tx1"/>
                </a:solidFill>
                <a:effectLst>
                  <a:outerShdw blurRad="38100" dist="38100" dir="2700000" algn="tl">
                    <a:srgbClr val="000000">
                      <a:alpha val="43137"/>
                    </a:srgbClr>
                  </a:outerShdw>
                </a:effectLst>
              </a:rPr>
              <a:t>na razpis za vpis v višje strokovno izobraževanje </a:t>
            </a:r>
            <a:endParaRPr lang="sl-SI" dirty="0">
              <a:solidFill>
                <a:schemeClr val="tx1"/>
              </a:solidFill>
              <a:effectLst>
                <a:outerShdw blurRad="38100" dist="38100" dir="2700000" algn="tl">
                  <a:srgbClr val="000000">
                    <a:alpha val="43137"/>
                  </a:srgbClr>
                </a:outerShdw>
              </a:effectLst>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9697" y="3078760"/>
            <a:ext cx="4329472" cy="3629387"/>
          </a:xfrm>
          <a:prstGeom prst="rect">
            <a:avLst/>
          </a:prstGeom>
          <a:ln>
            <a:noFill/>
          </a:ln>
          <a:effectLst>
            <a:outerShdw blurRad="292100" dist="139700" dir="2700000" algn="tl" rotWithShape="0">
              <a:srgbClr val="333333">
                <a:alpha val="65000"/>
              </a:srgbClr>
            </a:outerShdw>
          </a:effectLst>
        </p:spPr>
      </p:pic>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3470" y="0"/>
            <a:ext cx="2850805" cy="1327372"/>
          </a:xfrm>
          <a:prstGeom prst="rect">
            <a:avLst/>
          </a:prstGeom>
        </p:spPr>
      </p:pic>
      <p:pic>
        <p:nvPicPr>
          <p:cNvPr id="12" name="Slika 11"/>
          <p:cNvPicPr>
            <a:picLocks noChangeAspect="1"/>
          </p:cNvPicPr>
          <p:nvPr/>
        </p:nvPicPr>
        <p:blipFill rotWithShape="1">
          <a:blip r:embed="rId4">
            <a:extLst>
              <a:ext uri="{28A0092B-C50C-407E-A947-70E740481C1C}">
                <a14:useLocalDpi xmlns:a14="http://schemas.microsoft.com/office/drawing/2010/main" val="0"/>
              </a:ext>
            </a:extLst>
          </a:blip>
          <a:srcRect l="22635" t="12354" r="26942"/>
          <a:stretch/>
        </p:blipFill>
        <p:spPr>
          <a:xfrm>
            <a:off x="411893" y="4659082"/>
            <a:ext cx="5997145" cy="2198918"/>
          </a:xfrm>
          <a:prstGeom prst="rect">
            <a:avLst/>
          </a:prstGeom>
        </p:spPr>
      </p:pic>
    </p:spTree>
    <p:extLst>
      <p:ext uri="{BB962C8B-B14F-4D97-AF65-F5344CB8AC3E}">
        <p14:creationId xmlns:p14="http://schemas.microsoft.com/office/powerpoint/2010/main" val="3052065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tx1"/>
                </a:solidFill>
                <a:effectLst>
                  <a:outerShdw blurRad="38100" dist="38100" dir="2700000" algn="tl">
                    <a:srgbClr val="000000">
                      <a:alpha val="43137"/>
                    </a:srgbClr>
                  </a:outerShdw>
                </a:effectLst>
              </a:rPr>
              <a:t>Število vpisnih mest </a:t>
            </a:r>
            <a:r>
              <a:rPr lang="sl-SI" b="1" dirty="0" smtClean="0">
                <a:solidFill>
                  <a:schemeClr val="tx1"/>
                </a:solidFill>
                <a:effectLst>
                  <a:outerShdw blurRad="38100" dist="38100" dir="2700000" algn="tl">
                    <a:srgbClr val="000000">
                      <a:alpha val="43137"/>
                    </a:srgbClr>
                  </a:outerShdw>
                </a:effectLst>
              </a:rPr>
              <a:t>Višja strokovna šola Biotehniški center Naklo</a:t>
            </a:r>
            <a:r>
              <a:rPr lang="sl-SI" b="1" dirty="0">
                <a:solidFill>
                  <a:schemeClr val="tx1"/>
                </a:solidFill>
                <a:effectLst>
                  <a:outerShdw blurRad="38100" dist="38100" dir="2700000" algn="tl">
                    <a:srgbClr val="000000">
                      <a:alpha val="43137"/>
                    </a:srgbClr>
                  </a:outerShdw>
                </a:effectLst>
              </a:rPr>
              <a:t>: </a:t>
            </a:r>
            <a:endParaRPr lang="sl-SI" b="1" dirty="0"/>
          </a:p>
        </p:txBody>
      </p:sp>
      <p:graphicFrame>
        <p:nvGraphicFramePr>
          <p:cNvPr id="4" name="Object 2"/>
          <p:cNvGraphicFramePr>
            <a:graphicFrameLocks noGrp="1" noChangeAspect="1"/>
          </p:cNvGraphicFramePr>
          <p:nvPr>
            <p:ph idx="1"/>
            <p:extLst>
              <p:ext uri="{D42A27DB-BD31-4B8C-83A1-F6EECF244321}">
                <p14:modId xmlns:p14="http://schemas.microsoft.com/office/powerpoint/2010/main" val="554481624"/>
              </p:ext>
            </p:extLst>
          </p:nvPr>
        </p:nvGraphicFramePr>
        <p:xfrm>
          <a:off x="550210" y="2022786"/>
          <a:ext cx="9257504" cy="2255032"/>
        </p:xfrm>
        <a:graphic>
          <a:graphicData uri="http://schemas.openxmlformats.org/presentationml/2006/ole">
            <mc:AlternateContent xmlns:mc="http://schemas.openxmlformats.org/markup-compatibility/2006">
              <mc:Choice xmlns:v="urn:schemas-microsoft-com:vml" Requires="v">
                <p:oleObj spid="_x0000_s8201" name="Delovni list" r:id="rId4" imgW="9658384" imgH="2352752" progId="Excel.Sheet.12">
                  <p:embed/>
                </p:oleObj>
              </mc:Choice>
              <mc:Fallback>
                <p:oleObj name="Delovni list" r:id="rId4" imgW="9658384" imgH="2352752" progId="Excel.Sheet.12">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210" y="2022786"/>
                        <a:ext cx="9257504" cy="2255032"/>
                      </a:xfrm>
                      <a:prstGeom prst="rect">
                        <a:avLst/>
                      </a:prstGeom>
                      <a:noFill/>
                      <a:ln>
                        <a:noFill/>
                      </a:ln>
                      <a:effectLst/>
                      <a:extLst/>
                    </p:spPr>
                  </p:pic>
                </p:oleObj>
              </mc:Fallback>
            </mc:AlternateContent>
          </a:graphicData>
        </a:graphic>
      </p:graphicFrame>
      <p:pic>
        <p:nvPicPr>
          <p:cNvPr id="5" name="Slika 4"/>
          <p:cNvPicPr>
            <a:picLocks noChangeAspect="1"/>
          </p:cNvPicPr>
          <p:nvPr/>
        </p:nvPicPr>
        <p:blipFill rotWithShape="1">
          <a:blip r:embed="rId6" cstate="print">
            <a:extLst>
              <a:ext uri="{28A0092B-C50C-407E-A947-70E740481C1C}">
                <a14:useLocalDpi xmlns:a14="http://schemas.microsoft.com/office/drawing/2010/main" val="0"/>
              </a:ext>
            </a:extLst>
          </a:blip>
          <a:srcRect t="20384" b="11475"/>
          <a:stretch/>
        </p:blipFill>
        <p:spPr>
          <a:xfrm>
            <a:off x="1824622" y="4453627"/>
            <a:ext cx="5235205" cy="2006614"/>
          </a:xfrm>
          <a:prstGeom prst="rect">
            <a:avLst/>
          </a:prstGeom>
          <a:ln>
            <a:noFill/>
          </a:ln>
          <a:effectLst>
            <a:outerShdw blurRad="292100" dist="139700" dir="2700000" algn="tl" rotWithShape="0">
              <a:srgbClr val="333333">
                <a:alpha val="65000"/>
              </a:srgbClr>
            </a:outerShdw>
          </a:effectLst>
        </p:spPr>
      </p:pic>
      <p:pic>
        <p:nvPicPr>
          <p:cNvPr id="6" name="Slika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1195" y="-57372"/>
            <a:ext cx="2850805" cy="1327372"/>
          </a:xfrm>
          <a:prstGeom prst="rect">
            <a:avLst/>
          </a:prstGeom>
        </p:spPr>
      </p:pic>
      <p:sp>
        <p:nvSpPr>
          <p:cNvPr id="7" name="Naslov 1"/>
          <p:cNvSpPr txBox="1">
            <a:spLocks/>
          </p:cNvSpPr>
          <p:nvPr/>
        </p:nvSpPr>
        <p:spPr>
          <a:xfrm>
            <a:off x="2528575" y="6460241"/>
            <a:ext cx="3510229" cy="3977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l-SI" sz="1600" dirty="0" smtClean="0">
                <a:solidFill>
                  <a:schemeClr val="tx1"/>
                </a:solidFill>
                <a:effectLst>
                  <a:outerShdw blurRad="38100" dist="38100" dir="2700000" algn="tl">
                    <a:srgbClr val="000000">
                      <a:alpha val="43137"/>
                    </a:srgbClr>
                  </a:outerShdw>
                </a:effectLst>
              </a:rPr>
              <a:t>SLIKA: </a:t>
            </a:r>
            <a:r>
              <a:rPr lang="sl-SI" sz="1600" dirty="0">
                <a:solidFill>
                  <a:schemeClr val="tx1"/>
                </a:solidFill>
              </a:rPr>
              <a:t>Biotehniški </a:t>
            </a:r>
            <a:r>
              <a:rPr lang="sl-SI" sz="1600" dirty="0" smtClean="0">
                <a:solidFill>
                  <a:schemeClr val="tx1"/>
                </a:solidFill>
              </a:rPr>
              <a:t>center </a:t>
            </a:r>
            <a:r>
              <a:rPr lang="sl-SI" sz="1600" dirty="0">
                <a:solidFill>
                  <a:schemeClr val="tx1"/>
                </a:solidFill>
              </a:rPr>
              <a:t>Naklo</a:t>
            </a:r>
          </a:p>
        </p:txBody>
      </p:sp>
    </p:spTree>
    <p:extLst>
      <p:ext uri="{BB962C8B-B14F-4D97-AF65-F5344CB8AC3E}">
        <p14:creationId xmlns:p14="http://schemas.microsoft.com/office/powerpoint/2010/main" val="178078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3" y="609599"/>
            <a:ext cx="8845607" cy="1491049"/>
          </a:xfrm>
        </p:spPr>
        <p:txBody>
          <a:bodyPr>
            <a:normAutofit/>
          </a:bodyPr>
          <a:lstStyle/>
          <a:p>
            <a:r>
              <a:rPr lang="sl-SI" sz="4400" b="1" dirty="0">
                <a:solidFill>
                  <a:schemeClr val="tx1"/>
                </a:solidFill>
                <a:effectLst>
                  <a:outerShdw blurRad="38100" dist="38100" dir="2700000" algn="tl">
                    <a:srgbClr val="000000">
                      <a:alpha val="43137"/>
                    </a:srgbClr>
                  </a:outerShdw>
                </a:effectLst>
              </a:rPr>
              <a:t>Pogoj za </a:t>
            </a:r>
            <a:r>
              <a:rPr lang="sl-SI" sz="4400" b="1" dirty="0" smtClean="0">
                <a:solidFill>
                  <a:schemeClr val="tx1"/>
                </a:solidFill>
                <a:effectLst>
                  <a:outerShdw blurRad="38100" dist="38100" dir="2700000" algn="tl">
                    <a:srgbClr val="000000">
                      <a:alpha val="43137"/>
                    </a:srgbClr>
                  </a:outerShdw>
                </a:effectLst>
              </a:rPr>
              <a:t>vpis</a:t>
            </a:r>
            <a:r>
              <a:rPr lang="sl-SI" sz="4400" b="1" dirty="0">
                <a:solidFill>
                  <a:schemeClr val="tx1"/>
                </a:solidFill>
                <a:effectLst>
                  <a:outerShdw blurRad="38100" dist="38100" dir="2700000" algn="tl">
                    <a:srgbClr val="000000">
                      <a:alpha val="43137"/>
                    </a:srgbClr>
                  </a:outerShdw>
                </a:effectLst>
              </a:rPr>
              <a:t> </a:t>
            </a:r>
            <a:r>
              <a:rPr lang="sl-SI" sz="4400" b="1" dirty="0" smtClean="0">
                <a:solidFill>
                  <a:schemeClr val="tx1"/>
                </a:solidFill>
                <a:effectLst>
                  <a:outerShdw blurRad="38100" dist="38100" dir="2700000" algn="tl">
                    <a:srgbClr val="000000">
                      <a:alpha val="43137"/>
                    </a:srgbClr>
                  </a:outerShdw>
                </a:effectLst>
              </a:rPr>
              <a:t>v </a:t>
            </a:r>
            <a:r>
              <a:rPr lang="sl-SI" sz="4400" b="1" dirty="0">
                <a:solidFill>
                  <a:schemeClr val="tx1"/>
                </a:solidFill>
                <a:effectLst>
                  <a:outerShdw blurRad="38100" dist="38100" dir="2700000" algn="tl">
                    <a:srgbClr val="000000">
                      <a:alpha val="43137"/>
                    </a:srgbClr>
                  </a:outerShdw>
                </a:effectLst>
              </a:rPr>
              <a:t>višje strokovno izobraževanje</a:t>
            </a:r>
            <a:r>
              <a:rPr lang="sl-SI" sz="4400" b="1" dirty="0" smtClean="0">
                <a:solidFill>
                  <a:schemeClr val="tx1"/>
                </a:solidFill>
                <a:effectLst>
                  <a:outerShdw blurRad="38100" dist="38100" dir="2700000" algn="tl">
                    <a:srgbClr val="000000">
                      <a:alpha val="43137"/>
                    </a:srgbClr>
                  </a:outerShdw>
                </a:effectLst>
              </a:rPr>
              <a:t> </a:t>
            </a:r>
            <a:endParaRPr lang="sl-SI" sz="4400" dirty="0">
              <a:solidFill>
                <a:schemeClr val="tx1"/>
              </a:solidFill>
              <a:effectLst>
                <a:outerShdw blurRad="38100" dist="38100" dir="2700000" algn="tl">
                  <a:srgbClr val="000000">
                    <a:alpha val="43137"/>
                  </a:srgbClr>
                </a:outerShdw>
              </a:effectLst>
            </a:endParaRPr>
          </a:p>
        </p:txBody>
      </p:sp>
      <p:sp>
        <p:nvSpPr>
          <p:cNvPr id="3" name="Označba mesta vsebine 2"/>
          <p:cNvSpPr>
            <a:spLocks noGrp="1"/>
          </p:cNvSpPr>
          <p:nvPr>
            <p:ph idx="1"/>
          </p:nvPr>
        </p:nvSpPr>
        <p:spPr>
          <a:xfrm>
            <a:off x="677334" y="2160589"/>
            <a:ext cx="9883574" cy="4273162"/>
          </a:xfrm>
        </p:spPr>
        <p:txBody>
          <a:bodyPr/>
          <a:lstStyle/>
          <a:p>
            <a:pPr marL="0" indent="0">
              <a:buNone/>
            </a:pPr>
            <a:r>
              <a:rPr lang="sl-SI" sz="2400" b="1" dirty="0" smtClean="0">
                <a:solidFill>
                  <a:schemeClr val="tx1"/>
                </a:solidFill>
              </a:rPr>
              <a:t>Kdor </a:t>
            </a:r>
            <a:r>
              <a:rPr lang="sl-SI" sz="2400" b="1" dirty="0">
                <a:solidFill>
                  <a:schemeClr val="tx1"/>
                </a:solidFill>
              </a:rPr>
              <a:t>je bil že tri leta vpisan v študijski program visokega šolstva, se ne more vpisati v redni študij v višjem strokovnem izobraževanju.</a:t>
            </a:r>
          </a:p>
          <a:p>
            <a:pPr marL="0" indent="0">
              <a:buNone/>
            </a:pPr>
            <a:r>
              <a:rPr lang="sl-SI" sz="2400" b="1" u="sng" dirty="0">
                <a:solidFill>
                  <a:schemeClr val="tx1"/>
                </a:solidFill>
              </a:rPr>
              <a:t>V višješolski študijski program se lahko vpišete:</a:t>
            </a:r>
          </a:p>
          <a:p>
            <a:pPr>
              <a:buFont typeface="Wingdings" panose="05000000000000000000" pitchFamily="2" charset="2"/>
              <a:buChar char="v"/>
            </a:pPr>
            <a:r>
              <a:rPr lang="sl-SI" sz="2400" b="1" dirty="0">
                <a:solidFill>
                  <a:schemeClr val="tx1"/>
                </a:solidFill>
              </a:rPr>
              <a:t>s splošno maturo, poklicno maturo </a:t>
            </a:r>
            <a:r>
              <a:rPr lang="sl-SI" sz="2400" dirty="0">
                <a:solidFill>
                  <a:schemeClr val="tx1"/>
                </a:solidFill>
              </a:rPr>
              <a:t>(ali zaključnim izpitom oz. diplomo pred letom 2002)</a:t>
            </a:r>
          </a:p>
          <a:p>
            <a:pPr>
              <a:buFont typeface="Wingdings" panose="05000000000000000000" pitchFamily="2" charset="2"/>
              <a:buChar char="v"/>
            </a:pPr>
            <a:r>
              <a:rPr lang="sl-SI" sz="2400" b="1" dirty="0">
                <a:solidFill>
                  <a:schemeClr val="tx1"/>
                </a:solidFill>
              </a:rPr>
              <a:t>z mojstrskim ali delovodskim oziroma poslovodskim izpitom</a:t>
            </a:r>
            <a:r>
              <a:rPr lang="sl-SI" sz="2400" dirty="0">
                <a:solidFill>
                  <a:schemeClr val="tx1"/>
                </a:solidFill>
              </a:rPr>
              <a:t>, če imate tri leta delovnih izkušenj ter opravite preizkus znanja iz slovenščine (oz. italijanščine ali madžarščine na narodnostno mešanih območjih) in matematike ali tujega jezika v obsegu, določenem za poklicno maturo</a:t>
            </a:r>
            <a:r>
              <a:rPr lang="sl-SI" sz="2400" dirty="0"/>
              <a:t>.</a:t>
            </a:r>
          </a:p>
          <a:p>
            <a:endParaRPr lang="sl-SI"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3470" y="0"/>
            <a:ext cx="2850805" cy="1327372"/>
          </a:xfrm>
          <a:prstGeom prst="rect">
            <a:avLst/>
          </a:prstGeom>
        </p:spPr>
      </p:pic>
      <p:pic>
        <p:nvPicPr>
          <p:cNvPr id="6" name="Slik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2505" y="5955957"/>
            <a:ext cx="1789910" cy="811426"/>
          </a:xfrm>
          <a:prstGeom prst="rect">
            <a:avLst/>
          </a:prstGeom>
        </p:spPr>
      </p:pic>
      <p:pic>
        <p:nvPicPr>
          <p:cNvPr id="8" name="Slika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647" y="1889063"/>
            <a:ext cx="2104768" cy="2104768"/>
          </a:xfrm>
          <a:prstGeom prst="rect">
            <a:avLst/>
          </a:prstGeom>
        </p:spPr>
      </p:pic>
    </p:spTree>
    <p:extLst>
      <p:ext uri="{BB962C8B-B14F-4D97-AF65-F5344CB8AC3E}">
        <p14:creationId xmlns:p14="http://schemas.microsoft.com/office/powerpoint/2010/main" val="997956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11431" y="536895"/>
            <a:ext cx="8565521" cy="923948"/>
          </a:xfrm>
        </p:spPr>
        <p:txBody>
          <a:bodyPr/>
          <a:lstStyle/>
          <a:p>
            <a:pPr marL="0" indent="0"/>
            <a:r>
              <a:rPr lang="sl-SI" b="1" spc="-50" dirty="0" smtClean="0">
                <a:solidFill>
                  <a:schemeClr val="tx1">
                    <a:lumMod val="85000"/>
                    <a:lumOff val="15000"/>
                  </a:schemeClr>
                </a:solidFill>
              </a:rPr>
              <a:t>PRIJAVNI ROK ZA VPIS V VIŠJE ŠOLE</a:t>
            </a:r>
            <a:endParaRPr lang="sl-SI" b="1" spc="-50" dirty="0">
              <a:solidFill>
                <a:schemeClr val="tx1">
                  <a:lumMod val="85000"/>
                  <a:lumOff val="15000"/>
                </a:schemeClr>
              </a:solidFill>
            </a:endParaRPr>
          </a:p>
        </p:txBody>
      </p:sp>
      <p:sp>
        <p:nvSpPr>
          <p:cNvPr id="3" name="Označba mesta vsebine 2"/>
          <p:cNvSpPr>
            <a:spLocks noGrp="1"/>
          </p:cNvSpPr>
          <p:nvPr>
            <p:ph idx="1"/>
          </p:nvPr>
        </p:nvSpPr>
        <p:spPr>
          <a:xfrm>
            <a:off x="172995" y="1598141"/>
            <a:ext cx="10552670" cy="5074508"/>
          </a:xfrm>
        </p:spPr>
        <p:txBody>
          <a:bodyPr>
            <a:normAutofit/>
          </a:bodyPr>
          <a:lstStyle/>
          <a:p>
            <a:r>
              <a:rPr lang="sl-SI" sz="3200" b="1" spc="-50" dirty="0" smtClean="0">
                <a:solidFill>
                  <a:schemeClr val="tx1">
                    <a:lumMod val="85000"/>
                    <a:lumOff val="15000"/>
                  </a:schemeClr>
                </a:solidFill>
              </a:rPr>
              <a:t>Prvi </a:t>
            </a:r>
            <a:r>
              <a:rPr lang="sl-SI" sz="3200" b="1" spc="-50" dirty="0">
                <a:solidFill>
                  <a:schemeClr val="tx1">
                    <a:lumMod val="85000"/>
                    <a:lumOff val="15000"/>
                  </a:schemeClr>
                </a:solidFill>
              </a:rPr>
              <a:t>prijavni rok: od 12. 2. </a:t>
            </a:r>
            <a:r>
              <a:rPr lang="sl-SI" sz="3200" b="1" u="sng" spc="-50" dirty="0">
                <a:solidFill>
                  <a:schemeClr val="tx1">
                    <a:lumMod val="85000"/>
                    <a:lumOff val="15000"/>
                  </a:schemeClr>
                </a:solidFill>
              </a:rPr>
              <a:t>do 18. 3. </a:t>
            </a:r>
            <a:r>
              <a:rPr lang="sl-SI" sz="3200" b="1" u="sng" spc="-50" dirty="0" smtClean="0">
                <a:solidFill>
                  <a:schemeClr val="tx1">
                    <a:lumMod val="85000"/>
                    <a:lumOff val="15000"/>
                  </a:schemeClr>
                </a:solidFill>
              </a:rPr>
              <a:t>2020</a:t>
            </a:r>
            <a:endParaRPr lang="sl-SI" sz="3200" b="1" u="sng" spc="-50" dirty="0">
              <a:solidFill>
                <a:schemeClr val="tx1">
                  <a:lumMod val="85000"/>
                  <a:lumOff val="15000"/>
                </a:schemeClr>
              </a:solidFill>
            </a:endParaRPr>
          </a:p>
          <a:p>
            <a:r>
              <a:rPr lang="sl-SI" sz="3200" b="1" spc="-50" dirty="0">
                <a:solidFill>
                  <a:schemeClr val="tx1">
                    <a:lumMod val="85000"/>
                    <a:lumOff val="15000"/>
                  </a:schemeClr>
                </a:solidFill>
              </a:rPr>
              <a:t>Drugi prijavni rok: od 26. 8. </a:t>
            </a:r>
            <a:r>
              <a:rPr lang="sl-SI" sz="3200" b="1" u="sng" spc="-50" dirty="0">
                <a:solidFill>
                  <a:schemeClr val="tx1">
                    <a:lumMod val="85000"/>
                    <a:lumOff val="15000"/>
                  </a:schemeClr>
                </a:solidFill>
              </a:rPr>
              <a:t>do </a:t>
            </a:r>
            <a:r>
              <a:rPr lang="sl-SI" sz="3200" b="1" u="sng" spc="-50" dirty="0" smtClean="0">
                <a:solidFill>
                  <a:schemeClr val="tx1">
                    <a:lumMod val="85000"/>
                    <a:lumOff val="15000"/>
                  </a:schemeClr>
                </a:solidFill>
              </a:rPr>
              <a:t>31. </a:t>
            </a:r>
            <a:r>
              <a:rPr lang="sl-SI" sz="3200" b="1" u="sng" spc="-50" dirty="0">
                <a:solidFill>
                  <a:schemeClr val="tx1">
                    <a:lumMod val="85000"/>
                    <a:lumOff val="15000"/>
                  </a:schemeClr>
                </a:solidFill>
              </a:rPr>
              <a:t>8. </a:t>
            </a:r>
            <a:r>
              <a:rPr lang="sl-SI" sz="3200" b="1" u="sng" spc="-50" dirty="0" smtClean="0">
                <a:solidFill>
                  <a:schemeClr val="tx1">
                    <a:lumMod val="85000"/>
                    <a:lumOff val="15000"/>
                  </a:schemeClr>
                </a:solidFill>
              </a:rPr>
              <a:t>2020</a:t>
            </a:r>
          </a:p>
          <a:p>
            <a:pPr marL="0" indent="0">
              <a:buNone/>
            </a:pPr>
            <a:endParaRPr lang="sl-SI" sz="1500" b="1" u="sng" spc="-50" dirty="0" smtClean="0">
              <a:solidFill>
                <a:schemeClr val="tx1">
                  <a:lumMod val="85000"/>
                  <a:lumOff val="15000"/>
                </a:schemeClr>
              </a:solidFill>
            </a:endParaRPr>
          </a:p>
          <a:p>
            <a:pPr marL="0" indent="0">
              <a:buNone/>
            </a:pPr>
            <a:r>
              <a:rPr lang="sl-SI" sz="2400" b="1" u="sng" dirty="0"/>
              <a:t>Za izredni študij </a:t>
            </a:r>
            <a:r>
              <a:rPr lang="sl-SI" sz="2400" dirty="0"/>
              <a:t>se prijavljate in vpisujete po enakem postopku in v enakih rokih kot za redni </a:t>
            </a:r>
            <a:r>
              <a:rPr lang="sl-SI" sz="2400" dirty="0" smtClean="0"/>
              <a:t>študij. </a:t>
            </a:r>
            <a:r>
              <a:rPr lang="sl-SI" sz="2400" b="1" dirty="0" smtClean="0"/>
              <a:t>Na </a:t>
            </a:r>
            <a:r>
              <a:rPr lang="sl-SI" sz="2400" b="1" dirty="0"/>
              <a:t>še prosta vpisna mesta za izredni študij se lahko po drugem prijavnem roku vpišete neposredno na višjo strokovno  šolo do 30. oktobra 2020. </a:t>
            </a:r>
          </a:p>
          <a:p>
            <a:pPr marL="0" indent="0">
              <a:buNone/>
            </a:pPr>
            <a:r>
              <a:rPr lang="sl-SI" sz="2400" b="1" dirty="0" smtClean="0"/>
              <a:t>Nezasedena </a:t>
            </a:r>
            <a:r>
              <a:rPr lang="sl-SI" sz="2400" b="1" dirty="0"/>
              <a:t>vpisna mesta najprej zasedejo državljani Republike Slovenije in državljani članic Evropske unije, šele nato Slovenci brez slovenskega državljanstva in tujci. Šola na svoji spletni strani objavi način in izvedbo vpisa na nezasedena vpisna mesta.</a:t>
            </a:r>
            <a:endParaRPr lang="sl-SI" sz="2400" dirty="0"/>
          </a:p>
          <a:p>
            <a:pPr marL="0" indent="0">
              <a:buNone/>
            </a:pPr>
            <a:endParaRPr lang="sl-SI" sz="2600" b="1" u="sng" spc="-50" dirty="0" smtClean="0">
              <a:solidFill>
                <a:schemeClr val="tx1">
                  <a:lumMod val="85000"/>
                  <a:lumOff val="15000"/>
                </a:schemeClr>
              </a:solidFill>
            </a:endParaRPr>
          </a:p>
          <a:p>
            <a:pPr marL="0" indent="0">
              <a:buNone/>
            </a:pPr>
            <a:endParaRPr lang="sl-SI" sz="3200" dirty="0">
              <a:solidFill>
                <a:schemeClr val="tx1"/>
              </a:solidFill>
            </a:endParaRPr>
          </a:p>
          <a:p>
            <a:endParaRPr lang="sl-SI" sz="3200" b="1" u="sng" spc="-50" dirty="0" smtClean="0">
              <a:solidFill>
                <a:schemeClr val="tx1">
                  <a:lumMod val="85000"/>
                  <a:lumOff val="15000"/>
                </a:schemeClr>
              </a:solidFill>
            </a:endParaRPr>
          </a:p>
          <a:p>
            <a:pPr marL="0" indent="0">
              <a:buNone/>
            </a:pPr>
            <a:endParaRPr lang="sl-SI" sz="3200" b="1" u="sng" spc="-50" dirty="0" smtClean="0">
              <a:solidFill>
                <a:schemeClr val="tx1">
                  <a:lumMod val="85000"/>
                  <a:lumOff val="15000"/>
                </a:schemeClr>
              </a:solidFill>
            </a:endParaRPr>
          </a:p>
          <a:p>
            <a:endParaRPr lang="sl-SI" b="1" u="sng" spc="-50" dirty="0">
              <a:solidFill>
                <a:schemeClr val="tx1">
                  <a:lumMod val="85000"/>
                  <a:lumOff val="15000"/>
                </a:schemeClr>
              </a:solidFill>
            </a:endParaRPr>
          </a:p>
          <a:p>
            <a:endParaRPr lang="sl-SI"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3470" y="0"/>
            <a:ext cx="2850805" cy="1327372"/>
          </a:xfrm>
          <a:prstGeom prst="rect">
            <a:avLst/>
          </a:prstGeom>
        </p:spPr>
      </p:pic>
      <p:pic>
        <p:nvPicPr>
          <p:cNvPr id="9" name="Slik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846" y="1598141"/>
            <a:ext cx="2236452" cy="14017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4964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aptop wri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0555" y="2429997"/>
            <a:ext cx="3321355" cy="2547993"/>
          </a:xfrm>
          <a:prstGeom prst="ellipse">
            <a:avLst/>
          </a:prstGeom>
          <a:ln>
            <a:noFill/>
          </a:ln>
          <a:effectLst>
            <a:softEdge rad="112500"/>
          </a:effectLst>
          <a:extLst/>
        </p:spPr>
      </p:pic>
      <p:sp>
        <p:nvSpPr>
          <p:cNvPr id="2" name="Naslov 1"/>
          <p:cNvSpPr>
            <a:spLocks noGrp="1"/>
          </p:cNvSpPr>
          <p:nvPr>
            <p:ph type="title"/>
          </p:nvPr>
        </p:nvSpPr>
        <p:spPr>
          <a:xfrm>
            <a:off x="238923" y="297129"/>
            <a:ext cx="11152332" cy="1450757"/>
          </a:xfrm>
        </p:spPr>
        <p:txBody>
          <a:bodyPr>
            <a:normAutofit/>
          </a:bodyPr>
          <a:lstStyle/>
          <a:p>
            <a:r>
              <a:rPr lang="sl-SI" sz="3200" b="1" dirty="0" smtClean="0">
                <a:solidFill>
                  <a:schemeClr val="tx1"/>
                </a:solidFill>
                <a:effectLst>
                  <a:outerShdw blurRad="38100" dist="38100" dir="2700000" algn="tl">
                    <a:srgbClr val="000000">
                      <a:alpha val="43137"/>
                    </a:srgbClr>
                  </a:outerShdw>
                </a:effectLst>
              </a:rPr>
              <a:t>POSTOPEK PRIJAVE</a:t>
            </a:r>
            <a:endParaRPr lang="sl-SI" sz="3200" b="1" dirty="0">
              <a:solidFill>
                <a:schemeClr val="tx1"/>
              </a:solidFill>
              <a:effectLst>
                <a:outerShdw blurRad="38100" dist="38100" dir="2700000" algn="tl">
                  <a:srgbClr val="000000">
                    <a:alpha val="43137"/>
                  </a:srgbClr>
                </a:outerShdw>
              </a:effectLst>
            </a:endParaRPr>
          </a:p>
        </p:txBody>
      </p:sp>
      <p:sp>
        <p:nvSpPr>
          <p:cNvPr id="3" name="Označba mesta vsebine 2"/>
          <p:cNvSpPr>
            <a:spLocks noGrp="1"/>
          </p:cNvSpPr>
          <p:nvPr>
            <p:ph idx="1"/>
          </p:nvPr>
        </p:nvSpPr>
        <p:spPr>
          <a:xfrm>
            <a:off x="193778" y="971923"/>
            <a:ext cx="9411616" cy="1247817"/>
          </a:xfrm>
        </p:spPr>
        <p:txBody>
          <a:bodyPr>
            <a:noAutofit/>
          </a:bodyPr>
          <a:lstStyle/>
          <a:p>
            <a:pPr marL="0" indent="0">
              <a:buNone/>
            </a:pPr>
            <a:r>
              <a:rPr lang="sl-SI" sz="2000" dirty="0" smtClean="0">
                <a:solidFill>
                  <a:schemeClr val="tx1"/>
                </a:solidFill>
              </a:rPr>
              <a:t>Na spletni strani Višješolske prijavne službe </a:t>
            </a:r>
            <a:r>
              <a:rPr lang="sl-SI" sz="2000" u="sng" dirty="0" smtClean="0">
                <a:solidFill>
                  <a:schemeClr val="tx1"/>
                </a:solidFill>
                <a:hlinkClick r:id="rId3"/>
              </a:rPr>
              <a:t>http://vps.vss-ce.com/VPS/</a:t>
            </a:r>
            <a:r>
              <a:rPr lang="sl-SI" sz="2000" dirty="0" smtClean="0">
                <a:solidFill>
                  <a:schemeClr val="tx1"/>
                </a:solidFill>
              </a:rPr>
              <a:t> izpolnite elektronski obrazec (glejte spodaj), ga natisnite, podpišite in s priporočeno pošto pošljite na naslov: </a:t>
            </a:r>
            <a:r>
              <a:rPr lang="sl-SI" sz="2000" b="1" dirty="0" smtClean="0">
                <a:solidFill>
                  <a:schemeClr val="tx1"/>
                </a:solidFill>
              </a:rPr>
              <a:t>VIŠJEŠOLSKA PRIJAVNA SLUŽBA, Pot na Lavo 22, 3000 Celje, Slovenija</a:t>
            </a:r>
            <a:r>
              <a:rPr lang="sl-SI" sz="2000" b="1" spc="-50" dirty="0">
                <a:solidFill>
                  <a:schemeClr val="tx1">
                    <a:lumMod val="85000"/>
                    <a:lumOff val="15000"/>
                  </a:schemeClr>
                </a:solidFill>
                <a:latin typeface="+mj-lt"/>
                <a:ea typeface="+mj-ea"/>
                <a:cs typeface="+mj-cs"/>
              </a:rPr>
              <a:t/>
            </a:r>
            <a:br>
              <a:rPr lang="sl-SI" sz="2000" b="1" spc="-50" dirty="0">
                <a:solidFill>
                  <a:schemeClr val="tx1">
                    <a:lumMod val="85000"/>
                    <a:lumOff val="15000"/>
                  </a:schemeClr>
                </a:solidFill>
                <a:latin typeface="+mj-lt"/>
                <a:ea typeface="+mj-ea"/>
                <a:cs typeface="+mj-cs"/>
              </a:rPr>
            </a:br>
            <a:r>
              <a:rPr lang="sl-SI" sz="2000" b="1" spc="-50" dirty="0">
                <a:solidFill>
                  <a:schemeClr val="tx1">
                    <a:lumMod val="85000"/>
                    <a:lumOff val="15000"/>
                  </a:schemeClr>
                </a:solidFill>
                <a:latin typeface="+mj-lt"/>
                <a:ea typeface="+mj-ea"/>
                <a:cs typeface="+mj-cs"/>
              </a:rPr>
              <a:t/>
            </a:r>
            <a:br>
              <a:rPr lang="sl-SI" sz="2000" b="1" spc="-50" dirty="0">
                <a:solidFill>
                  <a:schemeClr val="tx1">
                    <a:lumMod val="85000"/>
                    <a:lumOff val="15000"/>
                  </a:schemeClr>
                </a:solidFill>
                <a:latin typeface="+mj-lt"/>
                <a:ea typeface="+mj-ea"/>
                <a:cs typeface="+mj-cs"/>
              </a:rPr>
            </a:br>
            <a:endParaRPr lang="sl-SI" sz="2000" b="1" spc="-50" dirty="0">
              <a:solidFill>
                <a:schemeClr val="tx1">
                  <a:lumMod val="85000"/>
                  <a:lumOff val="15000"/>
                </a:schemeClr>
              </a:solidFill>
              <a:latin typeface="+mj-lt"/>
              <a:ea typeface="+mj-ea"/>
              <a:cs typeface="+mj-cs"/>
            </a:endParaRPr>
          </a:p>
        </p:txBody>
      </p:sp>
      <p:pic>
        <p:nvPicPr>
          <p:cNvPr id="8" name="Slika 7"/>
          <p:cNvPicPr>
            <a:picLocks noChangeAspect="1"/>
          </p:cNvPicPr>
          <p:nvPr/>
        </p:nvPicPr>
        <p:blipFill>
          <a:blip r:embed="rId4"/>
          <a:stretch>
            <a:fillRect/>
          </a:stretch>
        </p:blipFill>
        <p:spPr>
          <a:xfrm rot="21353030">
            <a:off x="8579386" y="2868684"/>
            <a:ext cx="1302211" cy="747095"/>
          </a:xfrm>
          <a:prstGeom prst="rect">
            <a:avLst/>
          </a:prstGeom>
        </p:spPr>
      </p:pic>
      <p:pic>
        <p:nvPicPr>
          <p:cNvPr id="9" name="Slika 8"/>
          <p:cNvPicPr>
            <a:picLocks noChangeAspect="1"/>
          </p:cNvPicPr>
          <p:nvPr/>
        </p:nvPicPr>
        <p:blipFill>
          <a:blip r:embed="rId5"/>
          <a:stretch>
            <a:fillRect/>
          </a:stretch>
        </p:blipFill>
        <p:spPr>
          <a:xfrm>
            <a:off x="86040" y="2429997"/>
            <a:ext cx="7776864" cy="4051561"/>
          </a:xfrm>
          <a:prstGeom prst="rect">
            <a:avLst/>
          </a:prstGeom>
        </p:spPr>
      </p:pic>
      <p:pic>
        <p:nvPicPr>
          <p:cNvPr id="12" name="Slika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1195" y="0"/>
            <a:ext cx="2850805" cy="1327372"/>
          </a:xfrm>
          <a:prstGeom prst="rect">
            <a:avLst/>
          </a:prstGeom>
        </p:spPr>
      </p:pic>
      <p:sp>
        <p:nvSpPr>
          <p:cNvPr id="4" name="Pravokotnik 3"/>
          <p:cNvSpPr/>
          <p:nvPr/>
        </p:nvSpPr>
        <p:spPr>
          <a:xfrm>
            <a:off x="5160548" y="5305167"/>
            <a:ext cx="5720014" cy="1449628"/>
          </a:xfrm>
          <a:prstGeom prst="rect">
            <a:avLst/>
          </a:prstGeom>
        </p:spPr>
        <p:txBody>
          <a:bodyPr wrap="square">
            <a:spAutoFit/>
          </a:bodyPr>
          <a:lstStyle/>
          <a:p>
            <a:pPr marL="63500">
              <a:lnSpc>
                <a:spcPct val="115000"/>
              </a:lnSpc>
              <a:spcBef>
                <a:spcPts val="800"/>
              </a:spcBef>
              <a:spcAft>
                <a:spcPts val="0"/>
              </a:spcAft>
            </a:pPr>
            <a:r>
              <a:rPr lang="sl-SI" sz="2000" b="1" dirty="0">
                <a:latin typeface="Calibri" panose="020F0502020204030204" pitchFamily="34" charset="0"/>
                <a:ea typeface="Republika"/>
                <a:cs typeface="Republika"/>
                <a:hlinkClick r:id="rId7" action="ppaction://hlinkfile"/>
              </a:rPr>
              <a:t>OPOZORILO ZA ŽE VPISANE ŠTUDENTE</a:t>
            </a:r>
            <a:endParaRPr lang="sl-SI" sz="2000" b="1" dirty="0">
              <a:latin typeface="Calibri" panose="020F0502020204030204" pitchFamily="34" charset="0"/>
              <a:ea typeface="Republika"/>
              <a:cs typeface="Republika"/>
            </a:endParaRPr>
          </a:p>
          <a:p>
            <a:pPr marL="76200" marR="122555" algn="just">
              <a:lnSpc>
                <a:spcPct val="115000"/>
              </a:lnSpc>
              <a:spcBef>
                <a:spcPts val="1230"/>
              </a:spcBef>
              <a:spcAft>
                <a:spcPts val="0"/>
              </a:spcAft>
            </a:pPr>
            <a:r>
              <a:rPr lang="sl-SI" sz="1600" b="1" dirty="0">
                <a:latin typeface="Calibri" panose="020F0502020204030204" pitchFamily="34" charset="0"/>
                <a:ea typeface="Republika"/>
                <a:cs typeface="Republika"/>
              </a:rPr>
              <a:t>Študenti, ki želite zamenjati študijski program in te pravice ali pravice do ponavljanja letnika še niste izrabili, se morate prijaviti tako kot drugi kandidati.</a:t>
            </a:r>
            <a:endParaRPr lang="sl-SI" sz="1600" b="1" dirty="0">
              <a:effectLst/>
              <a:latin typeface="Republika"/>
              <a:ea typeface="Republika"/>
              <a:cs typeface="Republika"/>
            </a:endParaRPr>
          </a:p>
        </p:txBody>
      </p:sp>
    </p:spTree>
    <p:extLst>
      <p:ext uri="{BB962C8B-B14F-4D97-AF65-F5344CB8AC3E}">
        <p14:creationId xmlns:p14="http://schemas.microsoft.com/office/powerpoint/2010/main" val="3284127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rotWithShape="1">
          <a:blip r:embed="rId2">
            <a:extLst>
              <a:ext uri="{28A0092B-C50C-407E-A947-70E740481C1C}">
                <a14:useLocalDpi xmlns:a14="http://schemas.microsoft.com/office/drawing/2010/main" val="0"/>
              </a:ext>
            </a:extLst>
          </a:blip>
          <a:srcRect t="12036" b="9303"/>
          <a:stretch/>
        </p:blipFill>
        <p:spPr>
          <a:xfrm>
            <a:off x="367708" y="1470713"/>
            <a:ext cx="8490479" cy="2660821"/>
          </a:xfrm>
          <a:prstGeom prst="rect">
            <a:avLst/>
          </a:prstGeom>
        </p:spPr>
      </p:pic>
      <p:sp>
        <p:nvSpPr>
          <p:cNvPr id="5" name="Označba mesta vsebine 2"/>
          <p:cNvSpPr txBox="1">
            <a:spLocks noGrp="1"/>
          </p:cNvSpPr>
          <p:nvPr>
            <p:ph idx="1"/>
          </p:nvPr>
        </p:nvSpPr>
        <p:spPr>
          <a:xfrm>
            <a:off x="263639" y="429506"/>
            <a:ext cx="9191595" cy="75560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sl-SI" sz="2400" b="1" spc="-50" dirty="0" smtClean="0">
                <a:solidFill>
                  <a:schemeClr val="tx1">
                    <a:lumMod val="85000"/>
                    <a:lumOff val="15000"/>
                  </a:schemeClr>
                </a:solidFill>
                <a:latin typeface="+mj-lt"/>
                <a:ea typeface="+mj-ea"/>
                <a:cs typeface="+mj-cs"/>
              </a:rPr>
              <a:t>PRIJAVNI OBRAZEC</a:t>
            </a:r>
          </a:p>
          <a:p>
            <a:pPr marL="0" indent="0">
              <a:buNone/>
            </a:pPr>
            <a:r>
              <a:rPr lang="sl-SI" b="1" spc="-50" dirty="0" smtClean="0">
                <a:solidFill>
                  <a:schemeClr val="tx1">
                    <a:lumMod val="85000"/>
                    <a:lumOff val="15000"/>
                  </a:schemeClr>
                </a:solidFill>
                <a:latin typeface="+mj-lt"/>
                <a:ea typeface="+mj-ea"/>
                <a:cs typeface="+mj-cs"/>
              </a:rPr>
              <a:t>Na prijavi lahko navedete največ 3 študijske želje. </a:t>
            </a:r>
            <a:r>
              <a:rPr lang="sl-SI" b="1" u="sng" spc="-50" dirty="0" smtClean="0">
                <a:solidFill>
                  <a:srgbClr val="00B0F0"/>
                </a:solidFill>
                <a:latin typeface="+mj-lt"/>
                <a:ea typeface="+mj-ea"/>
                <a:cs typeface="+mj-cs"/>
              </a:rPr>
              <a:t>Oddati smete samo 1 prijavo!</a:t>
            </a:r>
            <a:endParaRPr lang="sl-SI" b="1" u="sng" spc="-50" dirty="0">
              <a:solidFill>
                <a:srgbClr val="00B0F0"/>
              </a:solidFill>
              <a:latin typeface="+mj-lt"/>
              <a:ea typeface="+mj-ea"/>
              <a:cs typeface="+mj-cs"/>
            </a:endParaRPr>
          </a:p>
        </p:txBody>
      </p:sp>
      <p:sp>
        <p:nvSpPr>
          <p:cNvPr id="7" name="Naslov 1"/>
          <p:cNvSpPr>
            <a:spLocks noGrp="1"/>
          </p:cNvSpPr>
          <p:nvPr>
            <p:ph type="title"/>
          </p:nvPr>
        </p:nvSpPr>
        <p:spPr>
          <a:xfrm>
            <a:off x="263639" y="4417136"/>
            <a:ext cx="10923345" cy="2288464"/>
          </a:xfrm>
        </p:spPr>
        <p:txBody>
          <a:bodyPr>
            <a:noAutofit/>
          </a:bodyPr>
          <a:lstStyle/>
          <a:p>
            <a:r>
              <a:rPr lang="sl-SI" sz="1600" b="1" spc="120" dirty="0" smtClean="0">
                <a:solidFill>
                  <a:schemeClr val="tx1"/>
                </a:solidFill>
                <a:effectLst>
                  <a:outerShdw blurRad="38100" dist="38100" dir="2700000" algn="tl">
                    <a:srgbClr val="000000">
                      <a:alpha val="43137"/>
                    </a:srgbClr>
                  </a:outerShdw>
                </a:effectLst>
                <a:latin typeface="+mn-lt"/>
              </a:rPr>
              <a:t>- </a:t>
            </a:r>
            <a:r>
              <a:rPr lang="sl-SI" sz="1800" b="1" spc="120" dirty="0" smtClean="0">
                <a:solidFill>
                  <a:schemeClr val="tx1"/>
                </a:solidFill>
                <a:latin typeface="+mn-lt"/>
              </a:rPr>
              <a:t>V </a:t>
            </a:r>
            <a:r>
              <a:rPr lang="sl-SI" sz="1800" b="1" spc="120" dirty="0">
                <a:solidFill>
                  <a:schemeClr val="tx1"/>
                </a:solidFill>
                <a:latin typeface="+mn-lt"/>
              </a:rPr>
              <a:t>prijavi po prednostnem vrstnem redu navedite, v katere višješolske študijske programe </a:t>
            </a:r>
            <a:r>
              <a:rPr lang="sl-SI" sz="1800" b="1" spc="120" dirty="0" smtClean="0">
                <a:solidFill>
                  <a:schemeClr val="tx1"/>
                </a:solidFill>
                <a:latin typeface="+mn-lt"/>
              </a:rPr>
              <a:t> se </a:t>
            </a:r>
            <a:r>
              <a:rPr lang="sl-SI" sz="1800" b="1" spc="120" dirty="0">
                <a:solidFill>
                  <a:schemeClr val="tx1"/>
                </a:solidFill>
                <a:latin typeface="+mn-lt"/>
              </a:rPr>
              <a:t>želite vpisati</a:t>
            </a:r>
            <a:r>
              <a:rPr lang="sl-SI" sz="1800" b="1" spc="120" dirty="0" smtClean="0">
                <a:solidFill>
                  <a:schemeClr val="tx1"/>
                </a:solidFill>
                <a:latin typeface="+mn-lt"/>
              </a:rPr>
              <a:t>.</a:t>
            </a:r>
            <a:br>
              <a:rPr lang="sl-SI" sz="1800" b="1" spc="120" dirty="0" smtClean="0">
                <a:solidFill>
                  <a:schemeClr val="tx1"/>
                </a:solidFill>
                <a:latin typeface="+mn-lt"/>
              </a:rPr>
            </a:br>
            <a:r>
              <a:rPr lang="sl-SI" sz="1800" b="1" spc="120" dirty="0" smtClean="0">
                <a:solidFill>
                  <a:schemeClr val="tx1"/>
                </a:solidFill>
                <a:latin typeface="+mn-lt"/>
              </a:rPr>
              <a:t>- Šteje </a:t>
            </a:r>
            <a:r>
              <a:rPr lang="sl-SI" sz="1800" b="1" spc="120" dirty="0">
                <a:solidFill>
                  <a:schemeClr val="tx1"/>
                </a:solidFill>
                <a:latin typeface="+mn-lt"/>
              </a:rPr>
              <a:t>se, da se prijavljate v različne višješolske študijske programe, če se za vpis v isti program prijavite za redni študij, izredni študij, na sedežu višje strokovne šole oziroma v drugem kraju</a:t>
            </a:r>
            <a:r>
              <a:rPr lang="sl-SI" sz="1800" b="1" spc="120" dirty="0" smtClean="0">
                <a:solidFill>
                  <a:schemeClr val="tx1"/>
                </a:solidFill>
                <a:latin typeface="+mn-lt"/>
              </a:rPr>
              <a:t>.</a:t>
            </a:r>
            <a:br>
              <a:rPr lang="sl-SI" sz="1800" b="1" spc="120" dirty="0" smtClean="0">
                <a:solidFill>
                  <a:schemeClr val="tx1"/>
                </a:solidFill>
                <a:latin typeface="+mn-lt"/>
              </a:rPr>
            </a:br>
            <a:r>
              <a:rPr lang="sl-SI" sz="1800" b="1" spc="120" dirty="0" smtClean="0">
                <a:solidFill>
                  <a:schemeClr val="tx1"/>
                </a:solidFill>
                <a:latin typeface="+mn-lt"/>
              </a:rPr>
              <a:t>- Vrstni </a:t>
            </a:r>
            <a:r>
              <a:rPr lang="sl-SI" sz="1800" b="1" spc="120" dirty="0">
                <a:solidFill>
                  <a:schemeClr val="tx1"/>
                </a:solidFill>
                <a:latin typeface="+mn-lt"/>
              </a:rPr>
              <a:t>red zapisanih šol in višješolskih študijskih programov je zelo pomemben, saj boste uvrščeni v prvega, za katerega boste izpolnili vse vpisne pogoje</a:t>
            </a:r>
          </a:p>
        </p:txBody>
      </p:sp>
      <p:pic>
        <p:nvPicPr>
          <p:cNvPr id="8" name="Slika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1195" y="0"/>
            <a:ext cx="2850805" cy="1327372"/>
          </a:xfrm>
          <a:prstGeom prst="rect">
            <a:avLst/>
          </a:prstGeom>
        </p:spPr>
      </p:pic>
    </p:spTree>
    <p:extLst>
      <p:ext uri="{BB962C8B-B14F-4D97-AF65-F5344CB8AC3E}">
        <p14:creationId xmlns:p14="http://schemas.microsoft.com/office/powerpoint/2010/main" val="185629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a:stretch>
            <a:fillRect/>
          </a:stretch>
        </p:blipFill>
        <p:spPr>
          <a:xfrm>
            <a:off x="501790" y="391319"/>
            <a:ext cx="5982688" cy="4191693"/>
          </a:xfrm>
          <a:prstGeom prst="rect">
            <a:avLst/>
          </a:prstGeom>
        </p:spPr>
      </p:pic>
      <p:sp>
        <p:nvSpPr>
          <p:cNvPr id="5" name="Označba mesta besedila 4"/>
          <p:cNvSpPr txBox="1">
            <a:spLocks/>
          </p:cNvSpPr>
          <p:nvPr/>
        </p:nvSpPr>
        <p:spPr>
          <a:xfrm>
            <a:off x="6786439" y="605969"/>
            <a:ext cx="3229819" cy="415187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sl-SI" b="1" spc="-50" dirty="0">
                <a:solidFill>
                  <a:schemeClr val="tx1">
                    <a:lumMod val="85000"/>
                    <a:lumOff val="15000"/>
                  </a:schemeClr>
                </a:solidFill>
                <a:latin typeface="+mj-lt"/>
                <a:ea typeface="+mj-ea"/>
                <a:cs typeface="+mj-cs"/>
              </a:rPr>
              <a:t>1. Izpolnite prijavo.</a:t>
            </a:r>
          </a:p>
          <a:p>
            <a:r>
              <a:rPr lang="sl-SI" b="1" spc="-50" dirty="0">
                <a:solidFill>
                  <a:schemeClr val="tx1">
                    <a:lumMod val="85000"/>
                    <a:lumOff val="15000"/>
                  </a:schemeClr>
                </a:solidFill>
                <a:latin typeface="+mj-lt"/>
                <a:ea typeface="+mj-ea"/>
                <a:cs typeface="+mj-cs"/>
              </a:rPr>
              <a:t>2. </a:t>
            </a:r>
            <a:r>
              <a:rPr lang="sl-SI" b="1" spc="-50" dirty="0" smtClean="0">
                <a:solidFill>
                  <a:schemeClr val="tx1">
                    <a:lumMod val="85000"/>
                    <a:lumOff val="15000"/>
                  </a:schemeClr>
                </a:solidFill>
                <a:latin typeface="+mj-lt"/>
                <a:ea typeface="+mj-ea"/>
                <a:cs typeface="+mj-cs"/>
              </a:rPr>
              <a:t>Preverite podatke</a:t>
            </a:r>
            <a:r>
              <a:rPr lang="sl-SI" b="1" spc="-50" dirty="0">
                <a:solidFill>
                  <a:schemeClr val="tx1">
                    <a:lumMod val="85000"/>
                    <a:lumOff val="15000"/>
                  </a:schemeClr>
                </a:solidFill>
                <a:latin typeface="+mj-lt"/>
                <a:ea typeface="+mj-ea"/>
                <a:cs typeface="+mj-cs"/>
              </a:rPr>
              <a:t>.</a:t>
            </a:r>
          </a:p>
          <a:p>
            <a:r>
              <a:rPr lang="sl-SI" b="1" spc="-50" dirty="0">
                <a:solidFill>
                  <a:schemeClr val="tx1">
                    <a:lumMod val="85000"/>
                    <a:lumOff val="15000"/>
                  </a:schemeClr>
                </a:solidFill>
                <a:latin typeface="+mj-lt"/>
                <a:ea typeface="+mj-ea"/>
                <a:cs typeface="+mj-cs"/>
              </a:rPr>
              <a:t>3. Popravite napake.</a:t>
            </a:r>
          </a:p>
          <a:p>
            <a:r>
              <a:rPr lang="sl-SI" b="1" spc="-50" dirty="0">
                <a:solidFill>
                  <a:schemeClr val="tx1">
                    <a:lumMod val="85000"/>
                    <a:lumOff val="15000"/>
                  </a:schemeClr>
                </a:solidFill>
                <a:latin typeface="+mj-lt"/>
                <a:ea typeface="+mj-ea"/>
                <a:cs typeface="+mj-cs"/>
              </a:rPr>
              <a:t>4. Natisnite prijavo.</a:t>
            </a:r>
          </a:p>
          <a:p>
            <a:r>
              <a:rPr lang="sl-SI" b="1" spc="-50" dirty="0">
                <a:solidFill>
                  <a:srgbClr val="0070C0"/>
                </a:solidFill>
                <a:latin typeface="+mj-lt"/>
                <a:ea typeface="+mj-ea"/>
                <a:cs typeface="+mj-cs"/>
              </a:rPr>
              <a:t>5. Podpišite se! </a:t>
            </a:r>
          </a:p>
          <a:p>
            <a:r>
              <a:rPr lang="sl-SI" b="1" u="sng" spc="-50" dirty="0">
                <a:solidFill>
                  <a:srgbClr val="0070C0"/>
                </a:solidFill>
                <a:latin typeface="+mj-lt"/>
                <a:ea typeface="+mj-ea"/>
                <a:cs typeface="+mj-cs"/>
              </a:rPr>
              <a:t>Nepodpisana prijava je neveljavna</a:t>
            </a:r>
          </a:p>
        </p:txBody>
      </p:sp>
      <p:pic>
        <p:nvPicPr>
          <p:cNvPr id="6" name="Označba mesta vsebine 3"/>
          <p:cNvPicPr>
            <a:picLocks noChangeAspect="1"/>
          </p:cNvPicPr>
          <p:nvPr/>
        </p:nvPicPr>
        <p:blipFill>
          <a:blip r:embed="rId3"/>
          <a:stretch>
            <a:fillRect/>
          </a:stretch>
        </p:blipFill>
        <p:spPr>
          <a:xfrm>
            <a:off x="3561212" y="658611"/>
            <a:ext cx="2621304" cy="3673165"/>
          </a:xfrm>
          <a:prstGeom prst="rect">
            <a:avLst/>
          </a:prstGeom>
        </p:spPr>
      </p:pic>
      <p:sp>
        <p:nvSpPr>
          <p:cNvPr id="7" name="TextBox 8"/>
          <p:cNvSpPr txBox="1"/>
          <p:nvPr/>
        </p:nvSpPr>
        <p:spPr>
          <a:xfrm>
            <a:off x="4871864" y="6488668"/>
            <a:ext cx="4176464" cy="369332"/>
          </a:xfrm>
          <a:prstGeom prst="rect">
            <a:avLst/>
          </a:prstGeom>
          <a:noFill/>
        </p:spPr>
        <p:txBody>
          <a:bodyPr wrap="square" rtlCol="0">
            <a:spAutoFit/>
          </a:bodyPr>
          <a:lstStyle/>
          <a:p>
            <a:r>
              <a:rPr lang="sl-SI" dirty="0">
                <a:solidFill>
                  <a:schemeClr val="accent1">
                    <a:lumMod val="50000"/>
                  </a:schemeClr>
                </a:solidFill>
              </a:rPr>
              <a:t>www.bc-naklo.si</a:t>
            </a:r>
          </a:p>
        </p:txBody>
      </p:sp>
      <p:pic>
        <p:nvPicPr>
          <p:cNvPr id="8" name="Slika 7"/>
          <p:cNvPicPr>
            <a:picLocks noChangeAspect="1"/>
          </p:cNvPicPr>
          <p:nvPr/>
        </p:nvPicPr>
        <p:blipFill>
          <a:blip r:embed="rId4"/>
          <a:stretch>
            <a:fillRect/>
          </a:stretch>
        </p:blipFill>
        <p:spPr>
          <a:xfrm rot="20704799">
            <a:off x="676840" y="4806600"/>
            <a:ext cx="3410539" cy="1635484"/>
          </a:xfrm>
          <a:prstGeom prst="rect">
            <a:avLst/>
          </a:prstGeom>
        </p:spPr>
      </p:pic>
      <p:pic>
        <p:nvPicPr>
          <p:cNvPr id="9" name="Slika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12651">
            <a:off x="4873447" y="4494691"/>
            <a:ext cx="2253985" cy="1690488"/>
          </a:xfrm>
          <a:prstGeom prst="rect">
            <a:avLst/>
          </a:prstGeom>
        </p:spPr>
      </p:pic>
      <p:pic>
        <p:nvPicPr>
          <p:cNvPr id="10" name="Slika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4812" y="5018426"/>
            <a:ext cx="2452766" cy="1839574"/>
          </a:xfrm>
          <a:prstGeom prst="rect">
            <a:avLst/>
          </a:prstGeom>
        </p:spPr>
      </p:pic>
      <p:sp>
        <p:nvSpPr>
          <p:cNvPr id="11" name="Označba mesta besedila 2"/>
          <p:cNvSpPr txBox="1">
            <a:spLocks/>
          </p:cNvSpPr>
          <p:nvPr/>
        </p:nvSpPr>
        <p:spPr>
          <a:xfrm>
            <a:off x="7337735" y="3703254"/>
            <a:ext cx="4671494" cy="1315172"/>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sl-SI" sz="1800" b="1" spc="-50" dirty="0">
                <a:solidFill>
                  <a:schemeClr val="tx1">
                    <a:lumMod val="85000"/>
                    <a:lumOff val="15000"/>
                  </a:schemeClr>
                </a:solidFill>
                <a:latin typeface="+mj-lt"/>
                <a:ea typeface="+mj-ea"/>
                <a:cs typeface="+mj-cs"/>
              </a:rPr>
              <a:t>Natisnjeno in podpisano prijavo pošljite </a:t>
            </a:r>
            <a:r>
              <a:rPr lang="sl-SI" sz="1800" b="1" spc="-50" dirty="0">
                <a:solidFill>
                  <a:srgbClr val="0070C0"/>
                </a:solidFill>
                <a:latin typeface="+mj-lt"/>
                <a:ea typeface="+mj-ea"/>
                <a:cs typeface="+mj-cs"/>
              </a:rPr>
              <a:t>priporočeno </a:t>
            </a:r>
            <a:r>
              <a:rPr lang="sl-SI" sz="1800" b="1" dirty="0" smtClean="0">
                <a:solidFill>
                  <a:schemeClr val="tx1"/>
                </a:solidFill>
              </a:rPr>
              <a:t>VIŠJEŠOLSKA </a:t>
            </a:r>
            <a:r>
              <a:rPr lang="sl-SI" sz="1800" b="1" dirty="0">
                <a:solidFill>
                  <a:schemeClr val="tx1"/>
                </a:solidFill>
              </a:rPr>
              <a:t>PRIJAVNA SLUŽBA, Pot na Lavo 22, 3000 Celje, Slovenija</a:t>
            </a:r>
            <a:endParaRPr lang="sl-SI" sz="1800" b="1" dirty="0"/>
          </a:p>
        </p:txBody>
      </p:sp>
      <p:pic>
        <p:nvPicPr>
          <p:cNvPr id="12" name="Slika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1195" y="0"/>
            <a:ext cx="2850805" cy="1327372"/>
          </a:xfrm>
          <a:prstGeom prst="rect">
            <a:avLst/>
          </a:prstGeom>
        </p:spPr>
      </p:pic>
    </p:spTree>
    <p:extLst>
      <p:ext uri="{BB962C8B-B14F-4D97-AF65-F5344CB8AC3E}">
        <p14:creationId xmlns:p14="http://schemas.microsoft.com/office/powerpoint/2010/main" val="3215950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slov 2"/>
          <p:cNvSpPr txBox="1">
            <a:spLocks/>
          </p:cNvSpPr>
          <p:nvPr/>
        </p:nvSpPr>
        <p:spPr>
          <a:xfrm>
            <a:off x="354226" y="304800"/>
            <a:ext cx="8694101" cy="52722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sl-SI" sz="2600" b="1" spc="-50" dirty="0">
                <a:solidFill>
                  <a:schemeClr val="tx1">
                    <a:lumMod val="85000"/>
                    <a:lumOff val="15000"/>
                  </a:schemeClr>
                </a:solidFill>
                <a:effectLst>
                  <a:outerShdw blurRad="38100" dist="38100" dir="2700000" algn="tl">
                    <a:srgbClr val="000000">
                      <a:alpha val="43137"/>
                    </a:srgbClr>
                  </a:outerShdw>
                </a:effectLst>
                <a:ea typeface="+mj-ea"/>
                <a:cs typeface="+mj-cs"/>
              </a:rPr>
              <a:t>Dodatne informacije in pomoč pri izpolnjevanju </a:t>
            </a:r>
            <a:r>
              <a:rPr lang="sl-SI" sz="2600" b="1" spc="-50" dirty="0" smtClean="0">
                <a:solidFill>
                  <a:schemeClr val="tx1">
                    <a:lumMod val="85000"/>
                    <a:lumOff val="15000"/>
                  </a:schemeClr>
                </a:solidFill>
                <a:effectLst>
                  <a:outerShdw blurRad="38100" dist="38100" dir="2700000" algn="tl">
                    <a:srgbClr val="000000">
                      <a:alpha val="43137"/>
                    </a:srgbClr>
                  </a:outerShdw>
                </a:effectLst>
                <a:ea typeface="+mj-ea"/>
                <a:cs typeface="+mj-cs"/>
              </a:rPr>
              <a:t>prijave:</a:t>
            </a:r>
            <a:endParaRPr lang="sl-SI" sz="2600" b="1" dirty="0">
              <a:solidFill>
                <a:schemeClr val="tx1"/>
              </a:solidFill>
            </a:endParaRPr>
          </a:p>
          <a:p>
            <a:pPr algn="ctr"/>
            <a:endParaRPr lang="sl-SI" sz="1000" b="1" dirty="0" smtClean="0">
              <a:solidFill>
                <a:schemeClr val="tx1"/>
              </a:solidFill>
            </a:endParaRPr>
          </a:p>
          <a:p>
            <a:pPr>
              <a:buFont typeface="Wingdings" panose="05000000000000000000" pitchFamily="2" charset="2"/>
              <a:buChar char="v"/>
            </a:pPr>
            <a:r>
              <a:rPr lang="sl-SI" sz="1900" b="1" dirty="0" smtClean="0">
                <a:solidFill>
                  <a:schemeClr val="tx1"/>
                </a:solidFill>
              </a:rPr>
              <a:t> VIŠJEŠOLSKA </a:t>
            </a:r>
            <a:r>
              <a:rPr lang="sl-SI" sz="1900" b="1" dirty="0">
                <a:solidFill>
                  <a:schemeClr val="tx1"/>
                </a:solidFill>
              </a:rPr>
              <a:t>PRIJAVNA </a:t>
            </a:r>
            <a:r>
              <a:rPr lang="sl-SI" sz="1900" b="1" dirty="0" smtClean="0">
                <a:solidFill>
                  <a:schemeClr val="tx1"/>
                </a:solidFill>
              </a:rPr>
              <a:t>SLUŽBA, Pot </a:t>
            </a:r>
            <a:r>
              <a:rPr lang="sl-SI" sz="1900" b="1" dirty="0">
                <a:solidFill>
                  <a:schemeClr val="tx1"/>
                </a:solidFill>
              </a:rPr>
              <a:t>na Lavo 22, 3000 </a:t>
            </a:r>
            <a:r>
              <a:rPr lang="sl-SI" sz="1900" b="1" dirty="0" smtClean="0">
                <a:solidFill>
                  <a:schemeClr val="tx1"/>
                </a:solidFill>
              </a:rPr>
              <a:t>Celje</a:t>
            </a:r>
          </a:p>
          <a:p>
            <a:pPr marL="0" indent="0">
              <a:buNone/>
            </a:pPr>
            <a:r>
              <a:rPr lang="sl-SI" b="1" dirty="0" smtClean="0">
                <a:solidFill>
                  <a:schemeClr val="tx1">
                    <a:lumMod val="85000"/>
                    <a:lumOff val="15000"/>
                  </a:schemeClr>
                </a:solidFill>
                <a:latin typeface="+mj-lt"/>
                <a:ea typeface="+mj-ea"/>
                <a:cs typeface="+mj-cs"/>
              </a:rPr>
              <a:t>E-pošta</a:t>
            </a:r>
            <a:r>
              <a:rPr lang="sl-SI" b="1" dirty="0">
                <a:solidFill>
                  <a:schemeClr val="tx1">
                    <a:lumMod val="85000"/>
                    <a:lumOff val="15000"/>
                  </a:schemeClr>
                </a:solidFill>
                <a:latin typeface="+mj-lt"/>
                <a:ea typeface="+mj-ea"/>
                <a:cs typeface="+mj-cs"/>
              </a:rPr>
              <a:t>: </a:t>
            </a:r>
            <a:r>
              <a:rPr lang="sl-SI" b="1" dirty="0">
                <a:solidFill>
                  <a:schemeClr val="tx1">
                    <a:lumMod val="85000"/>
                    <a:lumOff val="15000"/>
                  </a:schemeClr>
                </a:solidFill>
                <a:latin typeface="+mj-lt"/>
                <a:ea typeface="+mj-ea"/>
                <a:cs typeface="+mj-cs"/>
                <a:hlinkClick r:id="rId2"/>
              </a:rPr>
              <a:t>vispris@guest.arnes.si</a:t>
            </a:r>
            <a:endParaRPr lang="sl-SI" b="1" dirty="0">
              <a:solidFill>
                <a:schemeClr val="tx1">
                  <a:lumMod val="85000"/>
                  <a:lumOff val="15000"/>
                </a:schemeClr>
              </a:solidFill>
              <a:latin typeface="+mj-lt"/>
              <a:ea typeface="+mj-ea"/>
              <a:cs typeface="+mj-cs"/>
            </a:endParaRPr>
          </a:p>
          <a:p>
            <a:pPr marL="0" indent="0">
              <a:buNone/>
            </a:pPr>
            <a:r>
              <a:rPr lang="sl-SI" b="1" dirty="0">
                <a:solidFill>
                  <a:schemeClr val="tx1">
                    <a:lumMod val="85000"/>
                    <a:lumOff val="15000"/>
                  </a:schemeClr>
                </a:solidFill>
                <a:latin typeface="+mj-lt"/>
                <a:ea typeface="+mj-ea"/>
                <a:cs typeface="+mj-cs"/>
              </a:rPr>
              <a:t>Spletna stran: </a:t>
            </a:r>
            <a:r>
              <a:rPr lang="sl-SI" b="1" dirty="0">
                <a:solidFill>
                  <a:schemeClr val="tx1">
                    <a:lumMod val="85000"/>
                    <a:lumOff val="15000"/>
                  </a:schemeClr>
                </a:solidFill>
                <a:latin typeface="+mj-lt"/>
                <a:ea typeface="+mj-ea"/>
                <a:cs typeface="+mj-cs"/>
                <a:hlinkClick r:id="rId3"/>
              </a:rPr>
              <a:t>http://www.vss-ce.com/vps/</a:t>
            </a:r>
            <a:r>
              <a:rPr lang="sl-SI" b="1" dirty="0">
                <a:solidFill>
                  <a:schemeClr val="tx1">
                    <a:lumMod val="85000"/>
                    <a:lumOff val="15000"/>
                  </a:schemeClr>
                </a:solidFill>
                <a:latin typeface="+mj-lt"/>
                <a:ea typeface="+mj-ea"/>
                <a:cs typeface="+mj-cs"/>
              </a:rPr>
              <a:t> </a:t>
            </a:r>
          </a:p>
          <a:p>
            <a:pPr marL="0" indent="0">
              <a:buNone/>
            </a:pPr>
            <a:r>
              <a:rPr lang="sl-SI" b="1" dirty="0">
                <a:solidFill>
                  <a:schemeClr val="tx1">
                    <a:lumMod val="85000"/>
                    <a:lumOff val="15000"/>
                  </a:schemeClr>
                </a:solidFill>
                <a:latin typeface="+mj-lt"/>
                <a:ea typeface="+mj-ea"/>
                <a:cs typeface="+mj-cs"/>
              </a:rPr>
              <a:t>Tel.: 03/428 58 </a:t>
            </a:r>
            <a:r>
              <a:rPr lang="sl-SI" b="1" dirty="0" smtClean="0">
                <a:solidFill>
                  <a:schemeClr val="tx1">
                    <a:lumMod val="85000"/>
                    <a:lumOff val="15000"/>
                  </a:schemeClr>
                </a:solidFill>
                <a:latin typeface="+mj-lt"/>
                <a:ea typeface="+mj-ea"/>
                <a:cs typeface="+mj-cs"/>
              </a:rPr>
              <a:t>82</a:t>
            </a:r>
          </a:p>
          <a:p>
            <a:pPr marL="0" indent="0">
              <a:buNone/>
            </a:pPr>
            <a:endParaRPr lang="sl-SI" b="1" i="1" u="sng" spc="-50" dirty="0" smtClean="0">
              <a:solidFill>
                <a:schemeClr val="tx1">
                  <a:lumMod val="85000"/>
                  <a:lumOff val="15000"/>
                </a:schemeClr>
              </a:solidFill>
              <a:latin typeface="+mj-lt"/>
              <a:ea typeface="+mj-ea"/>
              <a:cs typeface="+mj-cs"/>
            </a:endParaRPr>
          </a:p>
          <a:p>
            <a:pPr marL="0" indent="0">
              <a:buNone/>
            </a:pPr>
            <a:r>
              <a:rPr lang="sl-SI" b="1" i="1" u="sng" spc="-50" dirty="0" smtClean="0">
                <a:solidFill>
                  <a:schemeClr val="tx1">
                    <a:lumMod val="85000"/>
                    <a:lumOff val="15000"/>
                  </a:schemeClr>
                </a:solidFill>
                <a:latin typeface="+mj-lt"/>
                <a:ea typeface="+mj-ea"/>
                <a:cs typeface="+mj-cs"/>
              </a:rPr>
              <a:t>Za vsa vprašanja smo vam vedno na voljo tudi mi:</a:t>
            </a:r>
          </a:p>
          <a:p>
            <a:pPr>
              <a:buFont typeface="Wingdings" panose="05000000000000000000" pitchFamily="2" charset="2"/>
              <a:buChar char="v"/>
            </a:pPr>
            <a:r>
              <a:rPr lang="sl-SI" sz="1800" b="1" dirty="0" smtClean="0">
                <a:solidFill>
                  <a:schemeClr val="tx1"/>
                </a:solidFill>
              </a:rPr>
              <a:t> BIOTEHNIŠKI </a:t>
            </a:r>
            <a:r>
              <a:rPr lang="sl-SI" sz="1800" b="1" dirty="0">
                <a:solidFill>
                  <a:schemeClr val="tx1"/>
                </a:solidFill>
              </a:rPr>
              <a:t>CENTER NAKLO - VIŠJA STROKOVNA </a:t>
            </a:r>
            <a:r>
              <a:rPr lang="sl-SI" sz="1800" b="1" dirty="0" smtClean="0">
                <a:solidFill>
                  <a:schemeClr val="tx1"/>
                </a:solidFill>
              </a:rPr>
              <a:t>ŠOLA,</a:t>
            </a:r>
          </a:p>
          <a:p>
            <a:pPr marL="0" indent="0">
              <a:buNone/>
            </a:pPr>
            <a:r>
              <a:rPr lang="sl-SI" sz="1800" b="1" dirty="0" smtClean="0">
                <a:solidFill>
                  <a:schemeClr val="tx1"/>
                </a:solidFill>
              </a:rPr>
              <a:t>Strahinj 99, 4202 Naklo</a:t>
            </a:r>
            <a:endParaRPr lang="sl-SI" sz="1800" dirty="0">
              <a:solidFill>
                <a:schemeClr val="tx1"/>
              </a:solidFill>
            </a:endParaRPr>
          </a:p>
          <a:p>
            <a:pPr marL="0" indent="0">
              <a:buNone/>
            </a:pPr>
            <a:r>
              <a:rPr lang="sl-SI" b="1" spc="-50" dirty="0" smtClean="0">
                <a:solidFill>
                  <a:schemeClr val="tx1">
                    <a:lumMod val="85000"/>
                    <a:lumOff val="15000"/>
                  </a:schemeClr>
                </a:solidFill>
                <a:latin typeface="+mj-lt"/>
                <a:ea typeface="+mj-ea"/>
                <a:cs typeface="+mj-cs"/>
              </a:rPr>
              <a:t>E-pošta</a:t>
            </a:r>
            <a:r>
              <a:rPr lang="sl-SI" b="1" spc="-50" dirty="0">
                <a:solidFill>
                  <a:schemeClr val="tx1">
                    <a:lumMod val="85000"/>
                    <a:lumOff val="15000"/>
                  </a:schemeClr>
                </a:solidFill>
                <a:latin typeface="+mj-lt"/>
                <a:ea typeface="+mj-ea"/>
                <a:cs typeface="+mj-cs"/>
              </a:rPr>
              <a:t>: </a:t>
            </a:r>
            <a:r>
              <a:rPr lang="sl-SI" b="1" spc="-50" dirty="0">
                <a:solidFill>
                  <a:schemeClr val="tx1">
                    <a:lumMod val="85000"/>
                    <a:lumOff val="15000"/>
                  </a:schemeClr>
                </a:solidFill>
                <a:latin typeface="+mj-lt"/>
                <a:ea typeface="+mj-ea"/>
                <a:cs typeface="+mj-cs"/>
                <a:hlinkClick r:id="rId4"/>
              </a:rPr>
              <a:t>referat.visja@bc-naklo.si</a:t>
            </a:r>
            <a:endParaRPr lang="sl-SI" b="1" spc="-50" dirty="0">
              <a:solidFill>
                <a:schemeClr val="tx1">
                  <a:lumMod val="85000"/>
                  <a:lumOff val="15000"/>
                </a:schemeClr>
              </a:solidFill>
              <a:latin typeface="+mj-lt"/>
              <a:ea typeface="+mj-ea"/>
              <a:cs typeface="+mj-cs"/>
            </a:endParaRPr>
          </a:p>
          <a:p>
            <a:pPr marL="0" indent="0">
              <a:buNone/>
            </a:pPr>
            <a:r>
              <a:rPr lang="sl-SI" b="1" spc="-50" dirty="0">
                <a:solidFill>
                  <a:schemeClr val="tx1">
                    <a:lumMod val="85000"/>
                    <a:lumOff val="15000"/>
                  </a:schemeClr>
                </a:solidFill>
                <a:latin typeface="+mj-lt"/>
                <a:ea typeface="+mj-ea"/>
                <a:cs typeface="+mj-cs"/>
              </a:rPr>
              <a:t>Spletna stran: </a:t>
            </a:r>
            <a:r>
              <a:rPr lang="sl-SI" b="1" spc="-50" dirty="0">
                <a:solidFill>
                  <a:schemeClr val="tx1">
                    <a:lumMod val="85000"/>
                    <a:lumOff val="15000"/>
                  </a:schemeClr>
                </a:solidFill>
                <a:latin typeface="+mj-lt"/>
                <a:ea typeface="+mj-ea"/>
                <a:cs typeface="+mj-cs"/>
                <a:hlinkClick r:id="rId5"/>
              </a:rPr>
              <a:t>www.bc-naklo.si</a:t>
            </a:r>
            <a:endParaRPr lang="sl-SI" b="1" spc="-50" dirty="0">
              <a:solidFill>
                <a:schemeClr val="tx1">
                  <a:lumMod val="85000"/>
                  <a:lumOff val="15000"/>
                </a:schemeClr>
              </a:solidFill>
              <a:latin typeface="+mj-lt"/>
              <a:ea typeface="+mj-ea"/>
              <a:cs typeface="+mj-cs"/>
            </a:endParaRPr>
          </a:p>
          <a:p>
            <a:pPr marL="0" indent="0">
              <a:buNone/>
            </a:pPr>
            <a:r>
              <a:rPr lang="sl-SI" b="1" spc="-50" dirty="0">
                <a:solidFill>
                  <a:schemeClr val="tx1">
                    <a:lumMod val="85000"/>
                    <a:lumOff val="15000"/>
                  </a:schemeClr>
                </a:solidFill>
                <a:latin typeface="+mj-lt"/>
                <a:ea typeface="+mj-ea"/>
                <a:cs typeface="+mj-cs"/>
              </a:rPr>
              <a:t>Tel.: 04</a:t>
            </a:r>
            <a:r>
              <a:rPr lang="sl-SI" b="1" spc="-50" dirty="0" smtClean="0">
                <a:solidFill>
                  <a:schemeClr val="tx1">
                    <a:lumMod val="85000"/>
                    <a:lumOff val="15000"/>
                  </a:schemeClr>
                </a:solidFill>
                <a:latin typeface="+mj-lt"/>
                <a:ea typeface="+mj-ea"/>
                <a:cs typeface="+mj-cs"/>
              </a:rPr>
              <a:t>/ 277 </a:t>
            </a:r>
            <a:r>
              <a:rPr lang="sl-SI" b="1" spc="-50" dirty="0">
                <a:solidFill>
                  <a:schemeClr val="tx1">
                    <a:lumMod val="85000"/>
                    <a:lumOff val="15000"/>
                  </a:schemeClr>
                </a:solidFill>
                <a:latin typeface="+mj-lt"/>
                <a:ea typeface="+mj-ea"/>
                <a:cs typeface="+mj-cs"/>
              </a:rPr>
              <a:t>21 45 </a:t>
            </a:r>
            <a:endParaRPr lang="sl-SI" b="1" spc="-50" dirty="0" smtClean="0">
              <a:solidFill>
                <a:schemeClr val="tx1">
                  <a:lumMod val="85000"/>
                  <a:lumOff val="15000"/>
                </a:schemeClr>
              </a:solidFill>
              <a:latin typeface="+mj-lt"/>
              <a:ea typeface="+mj-ea"/>
              <a:cs typeface="+mj-cs"/>
            </a:endParaRPr>
          </a:p>
          <a:p>
            <a:pPr marL="0" indent="0">
              <a:buNone/>
            </a:pPr>
            <a:r>
              <a:rPr lang="sl-SI" b="1" spc="-50" dirty="0" smtClean="0">
                <a:solidFill>
                  <a:schemeClr val="tx1">
                    <a:lumMod val="85000"/>
                    <a:lumOff val="15000"/>
                  </a:schemeClr>
                </a:solidFill>
                <a:latin typeface="+mj-lt"/>
                <a:ea typeface="+mj-ea"/>
                <a:cs typeface="+mj-cs"/>
              </a:rPr>
              <a:t>Mobitel: 070 485  353</a:t>
            </a:r>
            <a:endParaRPr lang="sl-SI" b="1" spc="-50" dirty="0">
              <a:solidFill>
                <a:schemeClr val="tx1">
                  <a:lumMod val="85000"/>
                  <a:lumOff val="15000"/>
                </a:schemeClr>
              </a:solidFill>
              <a:latin typeface="+mj-lt"/>
              <a:ea typeface="+mj-ea"/>
              <a:cs typeface="+mj-cs"/>
            </a:endParaRPr>
          </a:p>
          <a:p>
            <a:pPr marL="0" indent="0">
              <a:buNone/>
            </a:pPr>
            <a:endParaRPr lang="sl-SI" b="1" spc="-50" dirty="0">
              <a:solidFill>
                <a:schemeClr val="tx1">
                  <a:lumMod val="85000"/>
                  <a:lumOff val="15000"/>
                </a:schemeClr>
              </a:solidFill>
              <a:latin typeface="+mj-lt"/>
              <a:ea typeface="+mj-ea"/>
              <a:cs typeface="+mj-cs"/>
            </a:endParaRPr>
          </a:p>
        </p:txBody>
      </p:sp>
      <p:sp>
        <p:nvSpPr>
          <p:cNvPr id="3" name="TextBox 8"/>
          <p:cNvSpPr txBox="1"/>
          <p:nvPr/>
        </p:nvSpPr>
        <p:spPr>
          <a:xfrm>
            <a:off x="4871864" y="6488668"/>
            <a:ext cx="4176464" cy="369332"/>
          </a:xfrm>
          <a:prstGeom prst="rect">
            <a:avLst/>
          </a:prstGeom>
          <a:noFill/>
        </p:spPr>
        <p:txBody>
          <a:bodyPr wrap="square" rtlCol="0">
            <a:spAutoFit/>
          </a:bodyPr>
          <a:lstStyle/>
          <a:p>
            <a:r>
              <a:rPr lang="sl-SI" dirty="0">
                <a:solidFill>
                  <a:schemeClr val="accent1">
                    <a:lumMod val="50000"/>
                  </a:schemeClr>
                </a:solidFill>
              </a:rPr>
              <a:t>www.bc-naklo.si</a:t>
            </a:r>
          </a:p>
        </p:txBody>
      </p:sp>
      <p:pic>
        <p:nvPicPr>
          <p:cNvPr id="5" name="Slika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2186" y="3193533"/>
            <a:ext cx="5858018" cy="3295135"/>
          </a:xfrm>
          <a:prstGeom prst="ellipse">
            <a:avLst/>
          </a:prstGeom>
          <a:ln>
            <a:noFill/>
          </a:ln>
          <a:effectLst>
            <a:softEdge rad="112500"/>
          </a:effectLst>
        </p:spPr>
      </p:pic>
      <p:pic>
        <p:nvPicPr>
          <p:cNvPr id="6" name="Slika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1195" y="0"/>
            <a:ext cx="2850805" cy="1327372"/>
          </a:xfrm>
          <a:prstGeom prst="rect">
            <a:avLst/>
          </a:prstGeom>
        </p:spPr>
      </p:pic>
    </p:spTree>
    <p:extLst>
      <p:ext uri="{BB962C8B-B14F-4D97-AF65-F5344CB8AC3E}">
        <p14:creationId xmlns:p14="http://schemas.microsoft.com/office/powerpoint/2010/main" val="929848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5990" y="238897"/>
            <a:ext cx="9514247" cy="1087395"/>
          </a:xfrm>
        </p:spPr>
        <p:txBody>
          <a:bodyPr>
            <a:normAutofit fontScale="90000"/>
          </a:bodyPr>
          <a:lstStyle/>
          <a:p>
            <a:r>
              <a:rPr lang="sl-SI" sz="3300" b="1" dirty="0" smtClean="0">
                <a:solidFill>
                  <a:schemeClr val="tx1"/>
                </a:solidFill>
                <a:effectLst>
                  <a:outerShdw blurRad="38100" dist="38100" dir="2700000" algn="tl">
                    <a:srgbClr val="000000">
                      <a:alpha val="43137"/>
                    </a:srgbClr>
                  </a:outerShdw>
                </a:effectLst>
              </a:rPr>
              <a:t>VABILO NA INFORMATIVNI DAN VSŠ BC NAKLO 2020 </a:t>
            </a:r>
            <a:r>
              <a:rPr lang="sl-SI" sz="3300" dirty="0" smtClean="0">
                <a:solidFill>
                  <a:schemeClr val="bg1"/>
                </a:solidFill>
              </a:rPr>
              <a:t>o </a:t>
            </a:r>
            <a:r>
              <a:rPr lang="sl-SI" dirty="0" smtClean="0">
                <a:solidFill>
                  <a:schemeClr val="bg1"/>
                </a:solidFill>
              </a:rPr>
              <a:t>na </a:t>
            </a:r>
            <a:r>
              <a:rPr lang="sl-SI" dirty="0">
                <a:solidFill>
                  <a:schemeClr val="bg1"/>
                </a:solidFill>
              </a:rPr>
              <a:t>informativni dan VSŠ 2020 </a:t>
            </a:r>
            <a:endParaRPr lang="sl-SI" dirty="0"/>
          </a:p>
        </p:txBody>
      </p:sp>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943" y="1326292"/>
            <a:ext cx="9224572" cy="5323058"/>
          </a:xfrm>
          <a:prstGeom prst="rect">
            <a:avLst/>
          </a:prstGeom>
        </p:spPr>
      </p:pic>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3515" y="0"/>
            <a:ext cx="2848486" cy="1326292"/>
          </a:xfrm>
          <a:prstGeom prst="rect">
            <a:avLst/>
          </a:prstGeom>
        </p:spPr>
      </p:pic>
      <p:sp>
        <p:nvSpPr>
          <p:cNvPr id="7" name="Pravokotnik 6"/>
          <p:cNvSpPr/>
          <p:nvPr/>
        </p:nvSpPr>
        <p:spPr>
          <a:xfrm>
            <a:off x="10073266" y="5833601"/>
            <a:ext cx="1780982" cy="954107"/>
          </a:xfrm>
          <a:prstGeom prst="rect">
            <a:avLst/>
          </a:prstGeom>
        </p:spPr>
        <p:txBody>
          <a:bodyPr wrap="square">
            <a:spAutoFit/>
          </a:bodyPr>
          <a:lstStyle/>
          <a:p>
            <a:r>
              <a:rPr lang="sl-SI" sz="2800" b="1" dirty="0" smtClean="0">
                <a:effectLst>
                  <a:outerShdw blurRad="38100" dist="38100" dir="2700000" algn="tl">
                    <a:srgbClr val="000000">
                      <a:alpha val="43137"/>
                    </a:srgbClr>
                  </a:outerShdw>
                </a:effectLst>
              </a:rPr>
              <a:t>Vljudno</a:t>
            </a:r>
          </a:p>
          <a:p>
            <a:r>
              <a:rPr lang="sl-SI" sz="2800" b="1" dirty="0" smtClean="0">
                <a:effectLst>
                  <a:outerShdw blurRad="38100" dist="38100" dir="2700000" algn="tl">
                    <a:srgbClr val="000000">
                      <a:alpha val="43137"/>
                    </a:srgbClr>
                  </a:outerShdw>
                </a:effectLst>
              </a:rPr>
              <a:t> vabljeni!</a:t>
            </a:r>
            <a:endParaRPr lang="sl-SI" sz="2800" dirty="0"/>
          </a:p>
        </p:txBody>
      </p:sp>
    </p:spTree>
    <p:extLst>
      <p:ext uri="{BB962C8B-B14F-4D97-AF65-F5344CB8AC3E}">
        <p14:creationId xmlns:p14="http://schemas.microsoft.com/office/powerpoint/2010/main" val="1657787899"/>
      </p:ext>
    </p:extLst>
  </p:cSld>
  <p:clrMapOvr>
    <a:masterClrMapping/>
  </p:clrMapOvr>
</p:sld>
</file>

<file path=ppt/theme/theme1.xml><?xml version="1.0" encoding="utf-8"?>
<a:theme xmlns:a="http://schemas.openxmlformats.org/drawingml/2006/main" name="Gladko">
  <a:themeElements>
    <a:clrScheme name="Gladk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Gladk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2663</TotalTime>
  <Words>461</Words>
  <Application>Microsoft Office PowerPoint</Application>
  <PresentationFormat>Širokozaslonsko</PresentationFormat>
  <Paragraphs>51</Paragraphs>
  <Slides>9</Slides>
  <Notes>0</Notes>
  <HiddenSlides>0</HiddenSlides>
  <MMClips>0</MMClips>
  <ScaleCrop>false</ScaleCrop>
  <HeadingPairs>
    <vt:vector size="8" baseType="variant">
      <vt:variant>
        <vt:lpstr>Uporabljene pisave</vt:lpstr>
      </vt:variant>
      <vt:variant>
        <vt:i4>6</vt:i4>
      </vt:variant>
      <vt:variant>
        <vt:lpstr>Tema</vt:lpstr>
      </vt:variant>
      <vt:variant>
        <vt:i4>1</vt:i4>
      </vt:variant>
      <vt:variant>
        <vt:lpstr>Vdelani OLE strežniki</vt:lpstr>
      </vt:variant>
      <vt:variant>
        <vt:i4>1</vt:i4>
      </vt:variant>
      <vt:variant>
        <vt:lpstr>Naslovi diapozitivov</vt:lpstr>
      </vt:variant>
      <vt:variant>
        <vt:i4>9</vt:i4>
      </vt:variant>
    </vt:vector>
  </HeadingPairs>
  <TitlesOfParts>
    <vt:vector size="17" baseType="lpstr">
      <vt:lpstr>Arial</vt:lpstr>
      <vt:lpstr>Calibri</vt:lpstr>
      <vt:lpstr>Republika</vt:lpstr>
      <vt:lpstr>Trebuchet MS</vt:lpstr>
      <vt:lpstr>Wingdings</vt:lpstr>
      <vt:lpstr>Wingdings 3</vt:lpstr>
      <vt:lpstr>Gladko</vt:lpstr>
      <vt:lpstr>Delovni list</vt:lpstr>
      <vt:lpstr>Pogoji in postopek prijave na razpis za vpis v višje strokovno izobraževanje </vt:lpstr>
      <vt:lpstr>Število vpisnih mest Višja strokovna šola Biotehniški center Naklo: </vt:lpstr>
      <vt:lpstr>Pogoj za vpis v višje strokovno izobraževanje </vt:lpstr>
      <vt:lpstr>PRIJAVNI ROK ZA VPIS V VIŠJE ŠOLE</vt:lpstr>
      <vt:lpstr>POSTOPEK PRIJAVE</vt:lpstr>
      <vt:lpstr>- V prijavi po prednostnem vrstnem redu navedite, v katere višješolske študijske programe  se želite vpisati. - Šteje se, da se prijavljate v različne višješolske študijske programe, če se za vpis v isti program prijavite za redni študij, izredni študij, na sedežu višje strokovne šole oziroma v drugem kraju. - Vrstni red zapisanih šol in višješolskih študijskih programov je zelo pomemben, saj boste uvrščeni v prvega, za katerega boste izpolnili vse vpisne pogoje</vt:lpstr>
      <vt:lpstr>PowerPointova predstavitev</vt:lpstr>
      <vt:lpstr>PowerPointova predstavitev</vt:lpstr>
      <vt:lpstr>VABILO NA INFORMATIVNI DAN VSŠ BC NAKLO 2020 o na informativni dan VSŠ 2020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franc.vidic@bc-naklo.si</dc:creator>
  <cp:lastModifiedBy>Uporabnik sistema Windows</cp:lastModifiedBy>
  <cp:revision>132</cp:revision>
  <cp:lastPrinted>2019-02-13T07:49:12Z</cp:lastPrinted>
  <dcterms:created xsi:type="dcterms:W3CDTF">2018-08-14T08:58:36Z</dcterms:created>
  <dcterms:modified xsi:type="dcterms:W3CDTF">2020-03-05T13:13:12Z</dcterms:modified>
</cp:coreProperties>
</file>