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1" r:id="rId9"/>
    <p:sldId id="262" r:id="rId10"/>
    <p:sldId id="263" r:id="rId11"/>
    <p:sldId id="264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FE70B-0556-4F52-BBEE-6C3132EB2849}" v="14" dt="2024-01-03T13:09:50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pela Langus" userId="980ea48e-d427-45f3-9738-4a5a46cabda4" providerId="ADAL" clId="{50BFE70B-0556-4F52-BBEE-6C3132EB2849}"/>
    <pc:docChg chg="custSel modSld">
      <pc:chgData name="Špela Langus" userId="980ea48e-d427-45f3-9738-4a5a46cabda4" providerId="ADAL" clId="{50BFE70B-0556-4F52-BBEE-6C3132EB2849}" dt="2024-01-03T13:11:36.721" v="70" actId="207"/>
      <pc:docMkLst>
        <pc:docMk/>
      </pc:docMkLst>
      <pc:sldChg chg="addSp modSp mod">
        <pc:chgData name="Špela Langus" userId="980ea48e-d427-45f3-9738-4a5a46cabda4" providerId="ADAL" clId="{50BFE70B-0556-4F52-BBEE-6C3132EB2849}" dt="2024-01-03T13:11:36.721" v="70" actId="207"/>
        <pc:sldMkLst>
          <pc:docMk/>
          <pc:sldMk cId="109857222" sldId="256"/>
        </pc:sldMkLst>
        <pc:spChg chg="mod">
          <ac:chgData name="Špela Langus" userId="980ea48e-d427-45f3-9738-4a5a46cabda4" providerId="ADAL" clId="{50BFE70B-0556-4F52-BBEE-6C3132EB2849}" dt="2024-01-03T13:11:36.721" v="70" actId="207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Špela Langus" userId="980ea48e-d427-45f3-9738-4a5a46cabda4" providerId="ADAL" clId="{50BFE70B-0556-4F52-BBEE-6C3132EB2849}" dt="2024-01-03T13:09:50.113" v="13" actId="1076"/>
          <ac:picMkLst>
            <pc:docMk/>
            <pc:sldMk cId="109857222" sldId="256"/>
            <ac:picMk id="1026" creationId="{59048DBF-9F5D-27E4-04A8-102BECE30F00}"/>
          </ac:picMkLst>
        </pc:picChg>
        <pc:picChg chg="add mod">
          <ac:chgData name="Špela Langus" userId="980ea48e-d427-45f3-9738-4a5a46cabda4" providerId="ADAL" clId="{50BFE70B-0556-4F52-BBEE-6C3132EB2849}" dt="2024-01-03T13:09:42.492" v="12" actId="1076"/>
          <ac:picMkLst>
            <pc:docMk/>
            <pc:sldMk cId="109857222" sldId="256"/>
            <ac:picMk id="1027" creationId="{C3007C21-508E-E71D-21CC-356562D60CE3}"/>
          </ac:picMkLst>
        </pc:picChg>
      </pc:sldChg>
    </pc:docChg>
  </pc:docChgLst>
  <pc:docChgLst>
    <pc:chgData name="Natasa Božič" userId="41de2b77ec25eabc" providerId="LiveId" clId="{55FD3DAD-5AD7-404E-800E-20C2FD028660}"/>
    <pc:docChg chg="undo custSel modSld">
      <pc:chgData name="Natasa Božič" userId="41de2b77ec25eabc" providerId="LiveId" clId="{55FD3DAD-5AD7-404E-800E-20C2FD028660}" dt="2022-12-17T10:18:08.881" v="65" actId="20577"/>
      <pc:docMkLst>
        <pc:docMk/>
      </pc:docMkLst>
      <pc:sldChg chg="addSp delSp modSp mod">
        <pc:chgData name="Natasa Božič" userId="41de2b77ec25eabc" providerId="LiveId" clId="{55FD3DAD-5AD7-404E-800E-20C2FD028660}" dt="2022-12-17T10:18:08.881" v="65" actId="20577"/>
        <pc:sldMkLst>
          <pc:docMk/>
          <pc:sldMk cId="109857222" sldId="256"/>
        </pc:sldMkLst>
        <pc:spChg chg="mod">
          <ac:chgData name="Natasa Božič" userId="41de2b77ec25eabc" providerId="LiveId" clId="{55FD3DAD-5AD7-404E-800E-20C2FD028660}" dt="2022-12-17T10:15:50.991" v="11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Natasa Božič" userId="41de2b77ec25eabc" providerId="LiveId" clId="{55FD3DAD-5AD7-404E-800E-20C2FD028660}" dt="2022-12-17T10:18:08.881" v="65" actId="20577"/>
          <ac:spMkLst>
            <pc:docMk/>
            <pc:sldMk cId="109857222" sldId="256"/>
            <ac:spMk id="3" creationId="{00000000-0000-0000-0000-000000000000}"/>
          </ac:spMkLst>
        </pc:spChg>
        <pc:picChg chg="add del mod">
          <ac:chgData name="Natasa Božič" userId="41de2b77ec25eabc" providerId="LiveId" clId="{55FD3DAD-5AD7-404E-800E-20C2FD028660}" dt="2022-12-17T10:15:19.509" v="5"/>
          <ac:picMkLst>
            <pc:docMk/>
            <pc:sldMk cId="109857222" sldId="256"/>
            <ac:picMk id="1026" creationId="{2135C72F-8173-D3C6-AC7E-550D162E4F7B}"/>
          </ac:picMkLst>
        </pc:picChg>
        <pc:picChg chg="add del mod">
          <ac:chgData name="Natasa Božič" userId="41de2b77ec25eabc" providerId="LiveId" clId="{55FD3DAD-5AD7-404E-800E-20C2FD028660}" dt="2022-12-17T10:15:49.962" v="10"/>
          <ac:picMkLst>
            <pc:docMk/>
            <pc:sldMk cId="109857222" sldId="256"/>
            <ac:picMk id="1028" creationId="{F50B8B09-B547-D9B8-A33E-569F45336DC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1/3/2024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1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0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4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3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9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1/3/2024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4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6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74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1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sl-SI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286" y="1446715"/>
            <a:ext cx="9637485" cy="3299335"/>
          </a:xfrm>
        </p:spPr>
        <p:txBody>
          <a:bodyPr>
            <a:normAutofit/>
          </a:bodyPr>
          <a:lstStyle/>
          <a:p>
            <a:r>
              <a:rPr lang="en-US" sz="7200" b="1" dirty="0"/>
              <a:t>NORVEŠKA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6444" y="4820390"/>
            <a:ext cx="10166502" cy="10743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b="1" i="1" dirty="0">
                <a:solidFill>
                  <a:schemeClr val="tx1"/>
                </a:solidFill>
                <a:effectLst/>
                <a:latin typeface="Goudy Old Style" panose="02020502050305020303" pitchFamily="18" charset="0"/>
              </a:rPr>
              <a:t>Dijaki: Tina </a:t>
            </a:r>
            <a:r>
              <a:rPr lang="sl-SI" b="1" i="1" dirty="0" err="1">
                <a:solidFill>
                  <a:schemeClr val="tx1"/>
                </a:solidFill>
                <a:effectLst/>
                <a:latin typeface="Goudy Old Style" panose="02020502050305020303" pitchFamily="18" charset="0"/>
              </a:rPr>
              <a:t>Adamek</a:t>
            </a:r>
            <a:r>
              <a:rPr lang="sl-SI" b="1" i="1" dirty="0">
                <a:solidFill>
                  <a:schemeClr val="tx1"/>
                </a:solidFill>
                <a:effectLst/>
                <a:latin typeface="Goudy Old Style" panose="02020502050305020303" pitchFamily="18" charset="0"/>
              </a:rPr>
              <a:t>, Anja Božič, Luka Čamernik, Vid Eržen, Živa </a:t>
            </a:r>
            <a:r>
              <a:rPr lang="sl-SI" b="1" i="1" dirty="0" err="1">
                <a:solidFill>
                  <a:schemeClr val="tx1"/>
                </a:solidFill>
                <a:effectLst/>
                <a:latin typeface="Goudy Old Style" panose="02020502050305020303" pitchFamily="18" charset="0"/>
              </a:rPr>
              <a:t>Grimšič</a:t>
            </a:r>
            <a:r>
              <a:rPr lang="sl-SI" b="1" i="1" dirty="0">
                <a:solidFill>
                  <a:schemeClr val="tx1"/>
                </a:solidFill>
                <a:effectLst/>
                <a:latin typeface="Goudy Old Style" panose="02020502050305020303" pitchFamily="18" charset="0"/>
              </a:rPr>
              <a:t>, Matevž Poljanec, Pia Repnik</a:t>
            </a:r>
          </a:p>
          <a:p>
            <a:r>
              <a:rPr lang="sl-SI" b="1" i="1" dirty="0">
                <a:solidFill>
                  <a:schemeClr val="tx1"/>
                </a:solidFill>
                <a:latin typeface="Goudy Old Style" panose="02020502050305020303" pitchFamily="18" charset="0"/>
                <a:cs typeface="Calibri"/>
              </a:rPr>
              <a:t>Učiteljica mentorica: Lenka Žigon</a:t>
            </a:r>
            <a:endParaRPr lang="en-US" i="1" dirty="0">
              <a:solidFill>
                <a:schemeClr val="tx1"/>
              </a:solidFill>
              <a:latin typeface="Goudy Old Style" panose="02020502050305020303" pitchFamily="18" charset="0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048DBF-9F5D-27E4-04A8-102BECE3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34" y="3611984"/>
            <a:ext cx="1201512" cy="12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3007C21-508E-E71D-21CC-356562D60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21" y="476252"/>
            <a:ext cx="2344814" cy="160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B36-E65A-E068-17BB-239DA6BB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9.DAN (Ponedeljek, 31.10. 2022)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DC5BB-CB52-A7BB-C0F0-FB4AF153A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75" y="1865614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Pridružitev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pouku</a:t>
            </a:r>
            <a:r>
              <a:rPr lang="en-US">
                <a:ea typeface="+mn-lt"/>
                <a:cs typeface="+mn-lt"/>
              </a:rPr>
              <a:t> o </a:t>
            </a:r>
            <a:r>
              <a:rPr lang="en-US" err="1">
                <a:ea typeface="+mn-lt"/>
                <a:cs typeface="+mn-lt"/>
              </a:rPr>
              <a:t>favni</a:t>
            </a:r>
            <a:r>
              <a:rPr lang="en-US">
                <a:ea typeface="+mn-lt"/>
                <a:cs typeface="+mn-lt"/>
              </a:rPr>
              <a:t> in </a:t>
            </a:r>
            <a:r>
              <a:rPr lang="en-US" err="1">
                <a:ea typeface="+mn-lt"/>
                <a:cs typeface="+mn-lt"/>
              </a:rPr>
              <a:t>flori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sladkih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vodah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Odšli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bližnje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jezero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kanuji</a:t>
            </a:r>
            <a:r>
              <a:rPr lang="en-US">
                <a:ea typeface="+mn-lt"/>
                <a:cs typeface="+mn-lt"/>
              </a:rPr>
              <a:t> (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njem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izmerili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nekaj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fizikalnih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meritev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odvzem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vzorcevz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vode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lovljenje</a:t>
            </a:r>
            <a:r>
              <a:rPr lang="en-US">
                <a:ea typeface="+mn-lt"/>
                <a:cs typeface="+mn-lt"/>
              </a:rPr>
              <a:t> rib, </a:t>
            </a:r>
            <a:r>
              <a:rPr lang="en-US" err="1">
                <a:ea typeface="+mn-lt"/>
                <a:cs typeface="+mn-lt"/>
              </a:rPr>
              <a:t>pobiranje</a:t>
            </a:r>
            <a:r>
              <a:rPr lang="en-US">
                <a:ea typeface="+mn-lt"/>
                <a:cs typeface="+mn-lt"/>
              </a:rPr>
              <a:t> rib </a:t>
            </a:r>
            <a:r>
              <a:rPr lang="en-US" err="1">
                <a:ea typeface="+mn-lt"/>
                <a:cs typeface="+mn-lt"/>
              </a:rPr>
              <a:t>iz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ribiških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mrež</a:t>
            </a:r>
            <a:r>
              <a:rPr lang="en-US">
                <a:ea typeface="+mn-lt"/>
                <a:cs typeface="+mn-lt"/>
              </a:rPr>
              <a:t> )     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Predstavitev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siciranja</a:t>
            </a:r>
            <a:r>
              <a:rPr lang="en-US">
                <a:ea typeface="+mn-lt"/>
                <a:cs typeface="+mn-lt"/>
              </a:rPr>
              <a:t> rib 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83F7BEF-11F0-D19A-62AF-11F395B6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674" y="3172915"/>
            <a:ext cx="2382137" cy="3145845"/>
          </a:xfrm>
          <a:prstGeom prst="rect">
            <a:avLst/>
          </a:prstGeom>
        </p:spPr>
      </p:pic>
      <p:pic>
        <p:nvPicPr>
          <p:cNvPr id="5" name="Picture 5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86B4BD24-347D-4E07-12C2-6EC0F761C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528" y="3175634"/>
            <a:ext cx="2432200" cy="3193087"/>
          </a:xfrm>
          <a:prstGeom prst="rect">
            <a:avLst/>
          </a:prstGeom>
        </p:spPr>
      </p:pic>
      <p:pic>
        <p:nvPicPr>
          <p:cNvPr id="6" name="Picture 6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2A146D79-40CA-9387-02E8-CC61B01A2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55720" y="3561608"/>
            <a:ext cx="3172691" cy="2357252"/>
          </a:xfrm>
          <a:prstGeom prst="rect">
            <a:avLst/>
          </a:prstGeom>
        </p:spPr>
      </p:pic>
      <p:pic>
        <p:nvPicPr>
          <p:cNvPr id="7" name="Picture 7" descr="A picture containing sky, outdoor, grass, cloudy&#10;&#10;Description automatically generated">
            <a:extLst>
              <a:ext uri="{FF2B5EF4-FFF2-40B4-BE49-F238E27FC236}">
                <a16:creationId xmlns:a16="http://schemas.microsoft.com/office/drawing/2014/main" id="{6B16A6A2-3FEE-4341-3A0C-717CBF8B80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515" y="3411185"/>
            <a:ext cx="2189019" cy="29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2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454B-AAC9-E3F4-E16E-ECD7E1A2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10.DAN (Torek, 1. 11. 2022)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A2DC5-0137-B110-1BF0-048283D24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95" y="1776549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Plan je </a:t>
            </a:r>
            <a:r>
              <a:rPr lang="en-US" err="1">
                <a:ea typeface="+mn-lt"/>
                <a:cs typeface="+mn-lt"/>
              </a:rPr>
              <a:t>bil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lov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belke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ampak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zaradi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slabega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vremena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izlet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naredili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sami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Ogledali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slapove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Skjervsfossen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Pot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nadaljevali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turističnega</a:t>
            </a:r>
            <a:r>
              <a:rPr lang="en-US">
                <a:ea typeface="+mn-lt"/>
                <a:cs typeface="+mn-lt"/>
              </a:rPr>
              <a:t> in </a:t>
            </a:r>
            <a:r>
              <a:rPr lang="en-US" err="1">
                <a:ea typeface="+mn-lt"/>
                <a:cs typeface="+mn-lt"/>
              </a:rPr>
              <a:t>zgodovinsko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pomembnega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naselja</a:t>
            </a:r>
            <a:r>
              <a:rPr lang="en-US">
                <a:ea typeface="+mn-lt"/>
                <a:cs typeface="+mn-lt"/>
              </a:rPr>
              <a:t> Ulvik.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Ogledali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cerkev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Elvatun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iz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leta</a:t>
            </a:r>
            <a:r>
              <a:rPr lang="en-US">
                <a:ea typeface="+mn-lt"/>
                <a:cs typeface="+mn-lt"/>
              </a:rPr>
              <a:t> 1934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Prišel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čas</a:t>
            </a:r>
            <a:r>
              <a:rPr lang="en-US">
                <a:ea typeface="+mn-lt"/>
                <a:cs typeface="+mn-lt"/>
              </a:rPr>
              <a:t>, da </a:t>
            </a:r>
            <a:r>
              <a:rPr lang="en-US" err="1">
                <a:ea typeface="+mn-lt"/>
                <a:cs typeface="+mn-lt"/>
              </a:rPr>
              <a:t>spakiramo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vse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svoje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stvari</a:t>
            </a:r>
            <a:r>
              <a:rPr lang="en-US">
                <a:ea typeface="+mn-lt"/>
                <a:cs typeface="+mn-lt"/>
              </a:rPr>
              <a:t> in </a:t>
            </a:r>
            <a:r>
              <a:rPr lang="en-US" err="1">
                <a:ea typeface="+mn-lt"/>
                <a:cs typeface="+mn-lt"/>
              </a:rPr>
              <a:t>počistimo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našo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hišo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E78859-9B59-14AC-ADE7-A5C6202C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304" y="805757"/>
            <a:ext cx="1969085" cy="2622708"/>
          </a:xfrm>
          <a:prstGeom prst="rect">
            <a:avLst/>
          </a:prstGeom>
        </p:spPr>
      </p:pic>
      <p:pic>
        <p:nvPicPr>
          <p:cNvPr id="6" name="Picture 6" descr="A group of people posing for a photo in front of a waterfall&#10;&#10;Description automatically generated">
            <a:extLst>
              <a:ext uri="{FF2B5EF4-FFF2-40B4-BE49-F238E27FC236}">
                <a16:creationId xmlns:a16="http://schemas.microsoft.com/office/drawing/2014/main" id="{0BE1555F-96C9-E31F-485B-0A75BC004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863" y="3867533"/>
            <a:ext cx="3425884" cy="247072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DC471D4-4D14-9759-B43E-CA171F2C7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45" y="3700791"/>
            <a:ext cx="2012400" cy="2694371"/>
          </a:xfrm>
          <a:prstGeom prst="rect">
            <a:avLst/>
          </a:prstGeom>
        </p:spPr>
      </p:pic>
      <p:pic>
        <p:nvPicPr>
          <p:cNvPr id="10" name="Picture 10" descr="A picture containing nature, outdoor, waterfall, water&#10;&#10;Description automatically generated">
            <a:extLst>
              <a:ext uri="{FF2B5EF4-FFF2-40B4-BE49-F238E27FC236}">
                <a16:creationId xmlns:a16="http://schemas.microsoft.com/office/drawing/2014/main" id="{68B64458-CFA1-D73B-D505-EA5F84A34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66791" y="3525702"/>
            <a:ext cx="3202380" cy="24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47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BDD3-3AB9-AD09-D5F1-E7B92DD7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11. DAN (</a:t>
            </a:r>
            <a:r>
              <a:rPr lang="en-US" i="0" err="1">
                <a:ea typeface="+mj-lt"/>
                <a:cs typeface="+mj-lt"/>
              </a:rPr>
              <a:t>Sreda</a:t>
            </a:r>
            <a:r>
              <a:rPr lang="en-US" i="0">
                <a:ea typeface="+mj-lt"/>
                <a:cs typeface="+mj-lt"/>
              </a:rPr>
              <a:t>, 2.11.2022)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ADFE0-33B8-5C8C-F8D1-4D8DD4C5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32" y="1796341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Odhod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iz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Vossa</a:t>
            </a:r>
            <a:r>
              <a:rPr lang="en-US">
                <a:ea typeface="+mn-lt"/>
                <a:cs typeface="+mn-lt"/>
              </a:rPr>
              <a:t> z </a:t>
            </a:r>
            <a:r>
              <a:rPr lang="en-US" err="1">
                <a:ea typeface="+mn-lt"/>
                <a:cs typeface="+mn-lt"/>
              </a:rPr>
              <a:t>vlakom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Bergna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Iz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železniške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postaje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tranvajem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letališča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Let Bergen – Frankfurt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Let Frankfurt – Zagreb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Prevoz</a:t>
            </a:r>
            <a:r>
              <a:rPr lang="en-US">
                <a:ea typeface="+mn-lt"/>
                <a:cs typeface="+mn-lt"/>
              </a:rPr>
              <a:t> z </a:t>
            </a:r>
            <a:r>
              <a:rPr lang="en-US" err="1">
                <a:ea typeface="+mn-lt"/>
                <a:cs typeface="+mn-lt"/>
              </a:rPr>
              <a:t>GoOptijem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Iz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Zagreba</a:t>
            </a:r>
            <a:r>
              <a:rPr lang="en-US">
                <a:ea typeface="+mn-lt"/>
                <a:cs typeface="+mn-lt"/>
              </a:rPr>
              <a:t> do Strahinja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  <p:pic>
        <p:nvPicPr>
          <p:cNvPr id="4" name="Picture 4" descr="A picture containing text, building, indoor, ceiling&#10;&#10;Description automatically generated">
            <a:extLst>
              <a:ext uri="{FF2B5EF4-FFF2-40B4-BE49-F238E27FC236}">
                <a16:creationId xmlns:a16="http://schemas.microsoft.com/office/drawing/2014/main" id="{125AF012-E54E-A1A9-EC94-BEEB1336C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959" y="3702350"/>
            <a:ext cx="1973712" cy="2658134"/>
          </a:xfrm>
          <a:prstGeom prst="rect">
            <a:avLst/>
          </a:prstGeom>
        </p:spPr>
      </p:pic>
      <p:pic>
        <p:nvPicPr>
          <p:cNvPr id="5" name="Picture 5" descr="A picture containing sky, outdoor, clouds, day&#10;&#10;Description automatically generated">
            <a:extLst>
              <a:ext uri="{FF2B5EF4-FFF2-40B4-BE49-F238E27FC236}">
                <a16:creationId xmlns:a16="http://schemas.microsoft.com/office/drawing/2014/main" id="{088C5631-5758-0C5D-0D70-FAA7D735C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72" y="3424953"/>
            <a:ext cx="2207502" cy="293646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7720B49-B384-9796-1CED-C0BAED281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060" y="936609"/>
            <a:ext cx="3990109" cy="2175036"/>
          </a:xfrm>
          <a:prstGeom prst="rect">
            <a:avLst/>
          </a:prstGeom>
        </p:spPr>
      </p:pic>
      <p:pic>
        <p:nvPicPr>
          <p:cNvPr id="6" name="Picture 8" descr="A picture containing subway&#10;&#10;Description automatically generated">
            <a:extLst>
              <a:ext uri="{FF2B5EF4-FFF2-40B4-BE49-F238E27FC236}">
                <a16:creationId xmlns:a16="http://schemas.microsoft.com/office/drawing/2014/main" id="{E50DBFAA-06D9-90CA-3DD3-27C2F77E4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971" y="3431541"/>
            <a:ext cx="2264825" cy="29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C06A-E84B-01BA-24CB-295A9510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05011"/>
            <a:ext cx="10619316" cy="1371600"/>
          </a:xfrm>
        </p:spPr>
        <p:txBody>
          <a:bodyPr>
            <a:normAutofit fontScale="90000"/>
          </a:bodyPr>
          <a:lstStyle/>
          <a:p>
            <a:r>
              <a:rPr lang="en-US"/>
              <a:t>KAJ SEM NOVEGA SPOZNALA, SE NAUČILA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F57D7-719B-95ED-0C4C-017353465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611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SPOZNALA SEM:</a:t>
            </a:r>
          </a:p>
          <a:p>
            <a:r>
              <a:rPr lang="en-US" dirty="0" err="1"/>
              <a:t>Njihovo</a:t>
            </a:r>
            <a:r>
              <a:rPr lang="en-US" dirty="0"/>
              <a:t> </a:t>
            </a:r>
            <a:r>
              <a:rPr lang="en-US" dirty="0" err="1"/>
              <a:t>naravo</a:t>
            </a:r>
            <a:r>
              <a:rPr lang="en-US" dirty="0"/>
              <a:t>, </a:t>
            </a:r>
            <a:r>
              <a:rPr lang="en-US" dirty="0" err="1"/>
              <a:t>znamenitosti</a:t>
            </a:r>
            <a:r>
              <a:rPr lang="sl-SI" dirty="0"/>
              <a:t>, potek šolanja, novo </a:t>
            </a:r>
            <a:r>
              <a:rPr lang="sl-SI" dirty="0" err="1"/>
              <a:t>pokrajno</a:t>
            </a:r>
            <a:r>
              <a:rPr lang="sl-SI" dirty="0"/>
              <a:t> </a:t>
            </a:r>
            <a:endParaRPr lang="en-US" dirty="0" err="1"/>
          </a:p>
          <a:p>
            <a:pPr marL="0" indent="0">
              <a:buClr>
                <a:prstClr val="black">
                  <a:lumMod val="85000"/>
                  <a:lumOff val="15000"/>
                </a:prstClr>
              </a:buCl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NAUČILA SEM SE:</a:t>
            </a:r>
          </a:p>
          <a:p>
            <a:r>
              <a:rPr lang="en-US" dirty="0" err="1"/>
              <a:t>Molže</a:t>
            </a:r>
            <a:r>
              <a:rPr lang="en-US" dirty="0"/>
              <a:t> </a:t>
            </a:r>
            <a:r>
              <a:rPr lang="en-US" dirty="0" err="1"/>
              <a:t>krav</a:t>
            </a:r>
            <a:r>
              <a:rPr lang="en-US" dirty="0"/>
              <a:t> z </a:t>
            </a:r>
            <a:r>
              <a:rPr lang="en-US" dirty="0" err="1"/>
              <a:t>možilnim</a:t>
            </a:r>
            <a:r>
              <a:rPr lang="en-US" dirty="0"/>
              <a:t> </a:t>
            </a:r>
            <a:r>
              <a:rPr lang="en-US" dirty="0" err="1"/>
              <a:t>strojem</a:t>
            </a:r>
          </a:p>
          <a:p>
            <a:pPr>
              <a:buClr>
                <a:srgbClr val="262626"/>
              </a:buClr>
            </a:pPr>
            <a:r>
              <a:rPr lang="en-US" dirty="0" err="1"/>
              <a:t>Štriženja</a:t>
            </a:r>
            <a:r>
              <a:rPr lang="en-US" dirty="0"/>
              <a:t> </a:t>
            </a:r>
            <a:r>
              <a:rPr lang="en-US" dirty="0" err="1"/>
              <a:t>ovac</a:t>
            </a:r>
            <a:endParaRPr lang="sl-SI" dirty="0"/>
          </a:p>
          <a:p>
            <a:pPr>
              <a:buClr>
                <a:srgbClr val="262626"/>
              </a:buClr>
            </a:pPr>
            <a:r>
              <a:rPr lang="sl-SI" dirty="0"/>
              <a:t>Boljše komunikacije s tujci </a:t>
            </a:r>
          </a:p>
          <a:p>
            <a:pPr>
              <a:buClr>
                <a:srgbClr val="262626"/>
              </a:buClr>
            </a:pPr>
            <a:endParaRPr lang="en-US" dirty="0"/>
          </a:p>
          <a:p>
            <a:pPr>
              <a:buClr>
                <a:srgbClr val="26262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1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880B-E64D-538F-C5D9-6942AC4B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050" y="727261"/>
            <a:ext cx="10058400" cy="1371600"/>
          </a:xfrm>
        </p:spPr>
        <p:txBody>
          <a:bodyPr>
            <a:normAutofit/>
          </a:bodyPr>
          <a:lstStyle/>
          <a:p>
            <a:r>
              <a:rPr lang="en-US" sz="6000" b="1"/>
              <a:t>HVALA ZA POZORNOST</a:t>
            </a: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76F77E-4128-B4B1-1366-633BD7111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388" y="1924307"/>
            <a:ext cx="6266212" cy="35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D4C1-4B84-AB29-5B95-B5544E1B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0">
                <a:ea typeface="+mj-lt"/>
                <a:cs typeface="+mj-lt"/>
              </a:rPr>
              <a:t>1. DAN (</a:t>
            </a:r>
            <a:r>
              <a:rPr lang="en-US" i="0" err="1">
                <a:ea typeface="+mj-lt"/>
                <a:cs typeface="+mj-lt"/>
              </a:rPr>
              <a:t>Nedelja</a:t>
            </a:r>
            <a:r>
              <a:rPr lang="en-US" i="0">
                <a:ea typeface="+mj-lt"/>
                <a:cs typeface="+mj-lt"/>
              </a:rPr>
              <a:t>, 23.10.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EF095-CA12-8126-9096-2C2FBAAA3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40" y="2053639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Odhod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Strahinja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Let </a:t>
            </a:r>
            <a:r>
              <a:rPr lang="en-US" dirty="0" err="1">
                <a:ea typeface="+mn-lt"/>
                <a:cs typeface="+mn-lt"/>
              </a:rPr>
              <a:t>Benetke</a:t>
            </a:r>
            <a:r>
              <a:rPr lang="sl-SI" dirty="0"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</a:rPr>
              <a:t>– Frankfurt</a:t>
            </a: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Let Frankfurt – Bergen</a:t>
            </a: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S </a:t>
            </a:r>
            <a:r>
              <a:rPr lang="en-US" dirty="0" err="1">
                <a:ea typeface="+mn-lt"/>
                <a:cs typeface="+mn-lt"/>
              </a:rPr>
              <a:t>tranvajem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sl-SI" dirty="0">
                <a:ea typeface="+mn-lt"/>
                <a:cs typeface="+mn-lt"/>
              </a:rPr>
              <a:t>z </a:t>
            </a:r>
            <a:r>
              <a:rPr lang="en-US" dirty="0" err="1">
                <a:ea typeface="+mn-lt"/>
                <a:cs typeface="+mn-lt"/>
              </a:rPr>
              <a:t>letališča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železniško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postajo</a:t>
            </a:r>
            <a:r>
              <a:rPr lang="en-US" dirty="0">
                <a:ea typeface="+mn-lt"/>
                <a:cs typeface="+mn-lt"/>
              </a:rPr>
              <a:t> Bergen</a:t>
            </a: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Z </a:t>
            </a:r>
            <a:r>
              <a:rPr lang="en-US" dirty="0" err="1">
                <a:ea typeface="+mn-lt"/>
                <a:cs typeface="+mn-lt"/>
              </a:rPr>
              <a:t>vlakom</a:t>
            </a:r>
            <a:r>
              <a:rPr lang="en-US" dirty="0">
                <a:ea typeface="+mn-lt"/>
                <a:cs typeface="+mn-lt"/>
              </a:rPr>
              <a:t> v Voss</a:t>
            </a: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Nastanitev</a:t>
            </a:r>
            <a:r>
              <a:rPr lang="en-US" dirty="0">
                <a:ea typeface="+mn-lt"/>
                <a:cs typeface="+mn-lt"/>
              </a:rPr>
              <a:t> v </a:t>
            </a:r>
            <a:r>
              <a:rPr lang="en-US" dirty="0" err="1">
                <a:ea typeface="+mn-lt"/>
                <a:cs typeface="+mn-lt"/>
              </a:rPr>
              <a:t>hiši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BB269-8E3B-A261-8033-0198310D522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55054-FB71-E610-9951-578FD0E54BE1}"/>
              </a:ext>
            </a:extLst>
          </p:cNvPr>
          <p:cNvSpPr txBox="1"/>
          <p:nvPr/>
        </p:nvSpPr>
        <p:spPr>
          <a:xfrm>
            <a:off x="10072777" y="2783456"/>
            <a:ext cx="845389" cy="1249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FCE5C-AEC4-F345-000D-82813E48A8D6}"/>
              </a:ext>
            </a:extLst>
          </p:cNvPr>
          <p:cNvSpPr txBox="1"/>
          <p:nvPr/>
        </p:nvSpPr>
        <p:spPr>
          <a:xfrm>
            <a:off x="7959306" y="4264324"/>
            <a:ext cx="1319842" cy="1536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FD74FFF-257A-3FA1-002F-94A09E29C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576" y="3728935"/>
            <a:ext cx="2024331" cy="2652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FAB698-8BCA-E1D6-0C17-3A08510A5CD3}"/>
              </a:ext>
            </a:extLst>
          </p:cNvPr>
          <p:cNvSpPr txBox="1"/>
          <p:nvPr/>
        </p:nvSpPr>
        <p:spPr>
          <a:xfrm>
            <a:off x="4724400" y="315091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2" descr="A picture containing grass, sky, outdoor, house&#10;&#10;Description automatically generated">
            <a:extLst>
              <a:ext uri="{FF2B5EF4-FFF2-40B4-BE49-F238E27FC236}">
                <a16:creationId xmlns:a16="http://schemas.microsoft.com/office/drawing/2014/main" id="{3F0235AB-6C74-FD1D-6AF7-2955E6648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016" y="3572605"/>
            <a:ext cx="2136514" cy="2825790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6E3B1813-0162-83AD-1964-1BAD77F9E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303" y="3569164"/>
            <a:ext cx="2149476" cy="2831258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9DAAB9C9-568A-9505-00E6-FCFA21A00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86604" y="840178"/>
            <a:ext cx="2925289" cy="2189019"/>
          </a:xfrm>
          <a:prstGeom prst="rect">
            <a:avLst/>
          </a:prstGeom>
        </p:spPr>
      </p:pic>
      <p:pic>
        <p:nvPicPr>
          <p:cNvPr id="16" name="Picture 17" descr="A picture containing text, outdoor, scene, road&#10;&#10;Description automatically generated">
            <a:extLst>
              <a:ext uri="{FF2B5EF4-FFF2-40B4-BE49-F238E27FC236}">
                <a16:creationId xmlns:a16="http://schemas.microsoft.com/office/drawing/2014/main" id="{2D614D54-14AE-38E1-CF8C-E6E8BFD4E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6214" y="4046516"/>
            <a:ext cx="2648199" cy="20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6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187E-1D4D-AB40-1162-F39F8B20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0">
                <a:ea typeface="+mj-lt"/>
                <a:cs typeface="+mj-lt"/>
              </a:rPr>
              <a:t>2. DAN (Ponedeljek, 24.10. 2022)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FF9B2-67FB-F4E1-1A5A-F2A567AA2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36" y="210312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Sprejem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gospoda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Tronda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Predstavitev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šole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njihovega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učnega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programa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Ekskurzija</a:t>
            </a:r>
            <a:r>
              <a:rPr lang="en-US" dirty="0">
                <a:ea typeface="+mn-lt"/>
                <a:cs typeface="+mn-lt"/>
              </a:rPr>
              <a:t> do </a:t>
            </a:r>
            <a:r>
              <a:rPr lang="en-US" dirty="0" err="1">
                <a:ea typeface="+mn-lt"/>
                <a:cs typeface="+mn-lt"/>
              </a:rPr>
              <a:t>šolskega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gozdnega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posestva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Spoznavanje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značilnih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vrst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dreves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Norveškem</a:t>
            </a:r>
            <a:r>
              <a:rPr lang="en-US" dirty="0">
                <a:ea typeface="+mn-lt"/>
                <a:cs typeface="+mn-lt"/>
              </a:rPr>
              <a:t> ( </a:t>
            </a:r>
            <a:r>
              <a:rPr lang="en-US" dirty="0" err="1">
                <a:ea typeface="+mn-lt"/>
                <a:cs typeface="+mn-lt"/>
              </a:rPr>
              <a:t>smreka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bor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breza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jesen</a:t>
            </a:r>
            <a:r>
              <a:rPr lang="sl-SI" dirty="0">
                <a:ea typeface="+mn-lt"/>
                <a:cs typeface="+mn-lt"/>
              </a:rPr>
              <a:t> )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Izvedeli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veliko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zanimivih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stvari</a:t>
            </a:r>
            <a:r>
              <a:rPr lang="en-US" dirty="0">
                <a:ea typeface="+mn-lt"/>
                <a:cs typeface="+mn-lt"/>
              </a:rPr>
              <a:t> o </a:t>
            </a:r>
            <a:r>
              <a:rPr lang="en-US" dirty="0" err="1">
                <a:ea typeface="+mn-lt"/>
                <a:cs typeface="+mn-lt"/>
              </a:rPr>
              <a:t>gozdu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uporabi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motorne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žage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Ogled </a:t>
            </a:r>
            <a:r>
              <a:rPr lang="en-US" dirty="0" err="1">
                <a:ea typeface="+mn-lt"/>
                <a:cs typeface="+mn-lt"/>
              </a:rPr>
              <a:t>lesarske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delavnice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Ogled </a:t>
            </a:r>
            <a:r>
              <a:rPr lang="en-US" dirty="0" err="1">
                <a:ea typeface="+mn-lt"/>
                <a:cs typeface="+mn-lt"/>
              </a:rPr>
              <a:t>okolice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našega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bivališča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Večerni</a:t>
            </a:r>
            <a:r>
              <a:rPr lang="en-US" dirty="0">
                <a:ea typeface="+mn-lt"/>
                <a:cs typeface="+mn-lt"/>
              </a:rPr>
              <a:t> ogled centra </a:t>
            </a:r>
            <a:r>
              <a:rPr lang="en-US" dirty="0" err="1">
                <a:ea typeface="+mn-lt"/>
                <a:cs typeface="+mn-lt"/>
              </a:rPr>
              <a:t>mesta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en-US" dirty="0"/>
          </a:p>
        </p:txBody>
      </p:sp>
      <p:pic>
        <p:nvPicPr>
          <p:cNvPr id="5" name="Picture 5" descr="A picture containing indoor, ceiling, people&#10;&#10;Description automatically generated">
            <a:extLst>
              <a:ext uri="{FF2B5EF4-FFF2-40B4-BE49-F238E27FC236}">
                <a16:creationId xmlns:a16="http://schemas.microsoft.com/office/drawing/2014/main" id="{FB59BFB3-2849-B395-5CE7-CB8E61C67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50" y="4231753"/>
            <a:ext cx="1659297" cy="2160989"/>
          </a:xfrm>
          <a:prstGeom prst="rect">
            <a:avLst/>
          </a:prstGeom>
        </p:spPr>
      </p:pic>
      <p:pic>
        <p:nvPicPr>
          <p:cNvPr id="7" name="Picture 7" descr="A picture containing sky, building, outdoor, railroad&#10;&#10;Description automatically generated">
            <a:extLst>
              <a:ext uri="{FF2B5EF4-FFF2-40B4-BE49-F238E27FC236}">
                <a16:creationId xmlns:a16="http://schemas.microsoft.com/office/drawing/2014/main" id="{29323D58-5331-944C-C250-0BADB1079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895" y="3872505"/>
            <a:ext cx="1882613" cy="251538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95B9492-35C3-1F93-12C1-D586902D4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977" y="553201"/>
            <a:ext cx="2178562" cy="2880605"/>
          </a:xfrm>
          <a:prstGeom prst="rect">
            <a:avLst/>
          </a:prstGeom>
        </p:spPr>
      </p:pic>
      <p:pic>
        <p:nvPicPr>
          <p:cNvPr id="9" name="Picture 9" descr="A picture containing tree, sky, outdoor, pasture&#10;&#10;Description automatically generated">
            <a:extLst>
              <a:ext uri="{FF2B5EF4-FFF2-40B4-BE49-F238E27FC236}">
                <a16:creationId xmlns:a16="http://schemas.microsoft.com/office/drawing/2014/main" id="{20919BE5-83F1-E6BB-1876-9E553132D1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846" y="3580102"/>
            <a:ext cx="2117318" cy="28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BED8-5A8C-7B65-FB53-B2B6DDA4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3. DAN (</a:t>
            </a:r>
            <a:r>
              <a:rPr lang="en-US" i="0" err="1">
                <a:ea typeface="+mj-lt"/>
                <a:cs typeface="+mj-lt"/>
              </a:rPr>
              <a:t>Torek</a:t>
            </a:r>
            <a:r>
              <a:rPr lang="en-US" i="0">
                <a:ea typeface="+mj-lt"/>
                <a:cs typeface="+mj-lt"/>
              </a:rPr>
              <a:t>, 25.10. 2022)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670B6-9F10-3D2C-D6D0-5D5FAB54D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32" y="2063536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Predstavitev</a:t>
            </a:r>
            <a:r>
              <a:rPr lang="en-US" dirty="0">
                <a:ea typeface="+mn-lt"/>
                <a:cs typeface="+mn-lt"/>
              </a:rPr>
              <a:t>  </a:t>
            </a:r>
            <a:r>
              <a:rPr lang="en-US" dirty="0" err="1">
                <a:ea typeface="+mn-lt"/>
                <a:cs typeface="+mn-lt"/>
              </a:rPr>
              <a:t>prostorov</a:t>
            </a:r>
            <a:r>
              <a:rPr lang="sl-SI" dirty="0">
                <a:ea typeface="+mn-lt"/>
                <a:cs typeface="+mn-lt"/>
              </a:rPr>
              <a:t>,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kjer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opravljajo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praktični</a:t>
            </a:r>
            <a:r>
              <a:rPr lang="en-US" dirty="0">
                <a:ea typeface="+mn-lt"/>
                <a:cs typeface="+mn-lt"/>
              </a:rPr>
              <a:t> pouk</a:t>
            </a: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Priprava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mleka</a:t>
            </a:r>
            <a:r>
              <a:rPr lang="en-US" dirty="0">
                <a:ea typeface="+mn-lt"/>
                <a:cs typeface="+mn-lt"/>
              </a:rPr>
              <a:t> za </a:t>
            </a:r>
            <a:r>
              <a:rPr lang="en-US" dirty="0" err="1">
                <a:ea typeface="+mn-lt"/>
                <a:cs typeface="+mn-lt"/>
              </a:rPr>
              <a:t>telička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kidanje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gnoja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Praktična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vaja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uporabe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molznih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strojev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Striženje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ovac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Sprehod</a:t>
            </a:r>
            <a:r>
              <a:rPr lang="en-US" dirty="0">
                <a:ea typeface="+mn-lt"/>
                <a:cs typeface="+mn-lt"/>
              </a:rPr>
              <a:t> do </a:t>
            </a:r>
            <a:r>
              <a:rPr lang="en-US" dirty="0" err="1">
                <a:ea typeface="+mn-lt"/>
                <a:cs typeface="+mn-lt"/>
              </a:rPr>
              <a:t>bližnje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skakalnice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Opazovanje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značilnih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hiš</a:t>
            </a:r>
            <a:r>
              <a:rPr lang="en-US" dirty="0">
                <a:ea typeface="+mn-lt"/>
                <a:cs typeface="+mn-lt"/>
              </a:rPr>
              <a:t> s </a:t>
            </a:r>
            <a:r>
              <a:rPr lang="en-US" dirty="0" err="1">
                <a:ea typeface="+mn-lt"/>
                <a:cs typeface="+mn-lt"/>
              </a:rPr>
              <a:t>travnatimi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strehami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Udeležba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športni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aktivnosti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ginaziji</a:t>
            </a:r>
            <a:r>
              <a:rPr lang="en-US" dirty="0">
                <a:ea typeface="+mn-lt"/>
                <a:cs typeface="+mn-lt"/>
              </a:rPr>
              <a:t> Voss</a:t>
            </a:r>
          </a:p>
          <a:p>
            <a:pPr>
              <a:buClr>
                <a:srgbClr val="262626"/>
              </a:buClr>
            </a:pPr>
            <a:endParaRPr lang="en-US" dirty="0"/>
          </a:p>
        </p:txBody>
      </p:sp>
      <p:pic>
        <p:nvPicPr>
          <p:cNvPr id="4" name="Picture 4" descr="A picture containing sky, outdoor, truck, green&#10;&#10;Description automatically generated">
            <a:extLst>
              <a:ext uri="{FF2B5EF4-FFF2-40B4-BE49-F238E27FC236}">
                <a16:creationId xmlns:a16="http://schemas.microsoft.com/office/drawing/2014/main" id="{DBF1A9AF-662F-9C66-294F-75F51AB1D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810" y="1474660"/>
            <a:ext cx="1724275" cy="229766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6E633E7-F885-99AE-C850-A2802E93B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573" y="1913822"/>
            <a:ext cx="1708404" cy="229001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59A2940-3FB7-0FD3-6281-953510F24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152" y="3809766"/>
            <a:ext cx="1971678" cy="260986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9914DF0-EAD0-7C0E-A949-6CBE0654D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724" y="3956155"/>
            <a:ext cx="1860020" cy="246758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A6FCCC8-B97A-E547-228F-AB4E474C6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612" y="4478006"/>
            <a:ext cx="1560896" cy="1944830"/>
          </a:xfrm>
          <a:prstGeom prst="rect">
            <a:avLst/>
          </a:prstGeom>
        </p:spPr>
      </p:pic>
      <p:pic>
        <p:nvPicPr>
          <p:cNvPr id="9" name="Picture 9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4A5C9937-98E8-EC0C-3F2C-C29D16C5D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43902" y="1236023"/>
            <a:ext cx="2697679" cy="20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4CB9D-DB10-F040-2F6F-E24D181B2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4. DAN (</a:t>
            </a:r>
            <a:r>
              <a:rPr lang="en-US" i="0" err="1">
                <a:ea typeface="+mj-lt"/>
                <a:cs typeface="+mj-lt"/>
              </a:rPr>
              <a:t>Sreda</a:t>
            </a:r>
            <a:r>
              <a:rPr lang="en-US" i="0">
                <a:ea typeface="+mj-lt"/>
                <a:cs typeface="+mj-lt"/>
              </a:rPr>
              <a:t>, 26.10. 2022)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AD385-2C16-69D1-DAC2-05F9EEF4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56" y="1816133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Pohod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območju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pogorja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Lønahorgi</a:t>
            </a:r>
            <a:r>
              <a:rPr lang="sl-SI" dirty="0"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</a:rPr>
              <a:t>( 10km )</a:t>
            </a: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Izvedeli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smo</a:t>
            </a:r>
            <a:r>
              <a:rPr lang="en-US" dirty="0">
                <a:ea typeface="+mn-lt"/>
                <a:cs typeface="+mn-lt"/>
              </a:rPr>
              <a:t> da </a:t>
            </a:r>
            <a:r>
              <a:rPr lang="en-US" dirty="0" err="1">
                <a:ea typeface="+mn-lt"/>
                <a:cs typeface="+mn-lt"/>
              </a:rPr>
              <a:t>Norvežani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turistične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planinske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označujejo</a:t>
            </a:r>
            <a:r>
              <a:rPr lang="en-US" dirty="0">
                <a:ea typeface="+mn-lt"/>
                <a:cs typeface="+mn-lt"/>
              </a:rPr>
              <a:t> z </a:t>
            </a:r>
            <a:r>
              <a:rPr lang="en-US" dirty="0" err="1">
                <a:ea typeface="+mn-lt"/>
                <a:cs typeface="+mn-lt"/>
              </a:rPr>
              <a:t>rdečo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črko</a:t>
            </a:r>
            <a:r>
              <a:rPr lang="en-US" dirty="0">
                <a:ea typeface="+mn-lt"/>
                <a:cs typeface="+mn-lt"/>
              </a:rPr>
              <a:t> T</a:t>
            </a: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Preostanek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dneva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prosti</a:t>
            </a:r>
            <a:r>
              <a:rPr lang="en-US" dirty="0">
                <a:ea typeface="+mn-lt"/>
                <a:cs typeface="+mn-lt"/>
              </a:rPr>
              <a:t> ( </a:t>
            </a:r>
            <a:r>
              <a:rPr lang="en-US" dirty="0" err="1">
                <a:ea typeface="+mn-lt"/>
                <a:cs typeface="+mn-lt"/>
              </a:rPr>
              <a:t>nekateri</a:t>
            </a:r>
            <a:r>
              <a:rPr lang="en-US" dirty="0">
                <a:ea typeface="+mn-lt"/>
                <a:cs typeface="+mn-lt"/>
              </a:rPr>
              <a:t> so </a:t>
            </a:r>
            <a:r>
              <a:rPr lang="en-US" dirty="0" err="1">
                <a:ea typeface="+mn-lt"/>
                <a:cs typeface="+mn-lt"/>
              </a:rPr>
              <a:t>odšli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sprehod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igral</a:t>
            </a:r>
            <a:r>
              <a:rPr lang="sl-SI" dirty="0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Enko </a:t>
            </a:r>
            <a:r>
              <a:rPr lang="en-US" dirty="0" err="1">
                <a:ea typeface="+mn-lt"/>
                <a:cs typeface="+mn-lt"/>
              </a:rPr>
              <a:t>ali</a:t>
            </a:r>
            <a:r>
              <a:rPr lang="en-US" dirty="0">
                <a:ea typeface="+mn-lt"/>
                <a:cs typeface="+mn-lt"/>
              </a:rPr>
              <a:t> pa </a:t>
            </a:r>
            <a:r>
              <a:rPr lang="en-US" dirty="0" err="1">
                <a:ea typeface="+mn-lt"/>
                <a:cs typeface="+mn-lt"/>
              </a:rPr>
              <a:t>nekoliko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zadremali</a:t>
            </a:r>
            <a:r>
              <a:rPr lang="en-US" dirty="0">
                <a:ea typeface="+mn-lt"/>
                <a:cs typeface="+mn-lt"/>
              </a:rPr>
              <a:t>)</a:t>
            </a: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Naši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pridni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fantje</a:t>
            </a:r>
            <a:r>
              <a:rPr lang="en-US" dirty="0">
                <a:ea typeface="+mn-lt"/>
                <a:cs typeface="+mn-lt"/>
              </a:rPr>
              <a:t> so </a:t>
            </a:r>
            <a:r>
              <a:rPr lang="en-US" dirty="0" err="1">
                <a:ea typeface="+mn-lt"/>
                <a:cs typeface="+mn-lt"/>
              </a:rPr>
              <a:t>pripravili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drva</a:t>
            </a:r>
            <a:r>
              <a:rPr lang="en-US" dirty="0">
                <a:ea typeface="+mn-lt"/>
                <a:cs typeface="+mn-lt"/>
              </a:rPr>
              <a:t> za </a:t>
            </a:r>
            <a:r>
              <a:rPr lang="en-US" dirty="0" err="1">
                <a:ea typeface="+mn-lt"/>
                <a:cs typeface="+mn-lt"/>
              </a:rPr>
              <a:t>kurjavo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en-US" dirty="0"/>
          </a:p>
        </p:txBody>
      </p:sp>
      <p:pic>
        <p:nvPicPr>
          <p:cNvPr id="13" name="Picture 13" descr="A picture containing grass, tree, outdoor, people&#10;&#10;Description automatically generated">
            <a:extLst>
              <a:ext uri="{FF2B5EF4-FFF2-40B4-BE49-F238E27FC236}">
                <a16:creationId xmlns:a16="http://schemas.microsoft.com/office/drawing/2014/main" id="{8B4A16E9-F5DB-E668-447D-9B5680C12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047" y="639978"/>
            <a:ext cx="3503934" cy="1944073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E392396D-42D3-0EB9-9CB7-D23D4BDA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05" y="3540885"/>
            <a:ext cx="2190302" cy="2880062"/>
          </a:xfrm>
          <a:prstGeom prst="rect">
            <a:avLst/>
          </a:prstGeom>
        </p:spPr>
      </p:pic>
      <p:pic>
        <p:nvPicPr>
          <p:cNvPr id="17" name="Picture 17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EAF72014-6C74-1CB4-B472-4F1BB1846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14" y="3479507"/>
            <a:ext cx="2200661" cy="294654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8AA5F0F-0A36-F583-CC69-3698B34FDD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7355" y="3644518"/>
            <a:ext cx="3182587" cy="2377043"/>
          </a:xfrm>
          <a:prstGeom prst="rect">
            <a:avLst/>
          </a:prstGeom>
        </p:spPr>
      </p:pic>
      <p:pic>
        <p:nvPicPr>
          <p:cNvPr id="6" name="Picture 6" descr="A picture containing text, grass, outdoor, outdoor object&#10;&#10;Description automatically generated">
            <a:extLst>
              <a:ext uri="{FF2B5EF4-FFF2-40B4-BE49-F238E27FC236}">
                <a16:creationId xmlns:a16="http://schemas.microsoft.com/office/drawing/2014/main" id="{375D4BCC-5531-EFBE-708A-FCA3158E7D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57277" y="3650029"/>
            <a:ext cx="3182588" cy="23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5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38ED-9A36-755F-D12C-0320D441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ea typeface="+mj-lt"/>
                <a:cs typeface="+mj-lt"/>
              </a:rPr>
              <a:t>5. DAN (</a:t>
            </a:r>
            <a:r>
              <a:rPr lang="en-US" i="0" dirty="0" err="1">
                <a:ea typeface="+mj-lt"/>
                <a:cs typeface="+mj-lt"/>
              </a:rPr>
              <a:t>Četrtek</a:t>
            </a:r>
            <a:r>
              <a:rPr lang="en-US" i="0" dirty="0">
                <a:ea typeface="+mj-lt"/>
                <a:cs typeface="+mj-lt"/>
              </a:rPr>
              <a:t>, 27.10.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C13F8-0703-033B-82C3-9DB58DACF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56" y="2093224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Lov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ptice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belke</a:t>
            </a:r>
            <a:r>
              <a:rPr lang="en-US" dirty="0">
                <a:ea typeface="+mn-lt"/>
                <a:cs typeface="+mn-lt"/>
              </a:rPr>
              <a:t> oz</a:t>
            </a:r>
            <a:r>
              <a:rPr lang="sl-SI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snežne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jerebice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Razdelitev</a:t>
            </a:r>
            <a:r>
              <a:rPr lang="en-US" dirty="0">
                <a:ea typeface="+mn-lt"/>
                <a:cs typeface="+mn-lt"/>
              </a:rPr>
              <a:t> v </a:t>
            </a:r>
            <a:r>
              <a:rPr lang="en-US" dirty="0" err="1">
                <a:ea typeface="+mn-lt"/>
                <a:cs typeface="+mn-lt"/>
              </a:rPr>
              <a:t>dve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skupini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Odpeljali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smo</a:t>
            </a:r>
            <a:r>
              <a:rPr lang="en-US" dirty="0">
                <a:ea typeface="+mn-lt"/>
                <a:cs typeface="+mn-lt"/>
              </a:rPr>
              <a:t> se do </a:t>
            </a:r>
            <a:r>
              <a:rPr lang="en-US" dirty="0" err="1">
                <a:ea typeface="+mn-lt"/>
                <a:cs typeface="+mn-lt"/>
              </a:rPr>
              <a:t>obsežnega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hribovitega</a:t>
            </a:r>
            <a:r>
              <a:rPr lang="en-US" dirty="0">
                <a:ea typeface="+mn-lt"/>
                <a:cs typeface="+mn-lt"/>
              </a:rPr>
              <a:t> parka  </a:t>
            </a:r>
            <a:r>
              <a:rPr lang="en-US" dirty="0" err="1">
                <a:ea typeface="+mn-lt"/>
                <a:cs typeface="+mn-lt"/>
              </a:rPr>
              <a:t>Nærøyfjorden</a:t>
            </a:r>
            <a:r>
              <a:rPr lang="en-US" dirty="0">
                <a:ea typeface="+mn-lt"/>
                <a:cs typeface="+mn-lt"/>
              </a:rPr>
              <a:t>  </a:t>
            </a:r>
            <a:r>
              <a:rPr lang="en-US" dirty="0" err="1">
                <a:ea typeface="+mn-lt"/>
                <a:cs typeface="+mn-lt"/>
              </a:rPr>
              <a:t>verdspark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Pot </a:t>
            </a:r>
            <a:r>
              <a:rPr lang="en-US" dirty="0" err="1">
                <a:ea typeface="+mn-lt"/>
                <a:cs typeface="+mn-lt"/>
              </a:rPr>
              <a:t>nas</a:t>
            </a:r>
            <a:r>
              <a:rPr lang="en-US" dirty="0">
                <a:ea typeface="+mn-lt"/>
                <a:cs typeface="+mn-lt"/>
              </a:rPr>
              <a:t> je </a:t>
            </a:r>
            <a:r>
              <a:rPr lang="en-US" dirty="0" err="1">
                <a:ea typeface="+mn-lt"/>
                <a:cs typeface="+mn-lt"/>
              </a:rPr>
              <a:t>vodila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precej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hribovito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močvirnato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ponekod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zasneženo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območje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veter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dež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megla</a:t>
            </a:r>
            <a:r>
              <a:rPr lang="en-US" dirty="0">
                <a:ea typeface="+mn-lt"/>
                <a:cs typeface="+mn-lt"/>
              </a:rPr>
              <a:t> )</a:t>
            </a:r>
          </a:p>
          <a:p>
            <a:pPr>
              <a:buClr>
                <a:srgbClr val="262626"/>
              </a:buClr>
            </a:pPr>
            <a:r>
              <a:rPr lang="en-US" dirty="0">
                <a:ea typeface="+mn-lt"/>
                <a:cs typeface="+mn-lt"/>
              </a:rPr>
              <a:t>Lov je </a:t>
            </a:r>
            <a:r>
              <a:rPr lang="en-US" dirty="0" err="1">
                <a:ea typeface="+mn-lt"/>
                <a:cs typeface="+mn-lt"/>
              </a:rPr>
              <a:t>bil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neuspešen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dirty="0" err="1">
                <a:ea typeface="+mn-lt"/>
                <a:cs typeface="+mn-lt"/>
              </a:rPr>
              <a:t>Preostali</a:t>
            </a:r>
            <a:r>
              <a:rPr lang="en-US" dirty="0">
                <a:ea typeface="+mn-lt"/>
                <a:cs typeface="+mn-lt"/>
              </a:rPr>
              <a:t> del </a:t>
            </a:r>
            <a:r>
              <a:rPr lang="en-US" dirty="0" err="1">
                <a:ea typeface="+mn-lt"/>
                <a:cs typeface="+mn-lt"/>
              </a:rPr>
              <a:t>dneva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smo</a:t>
            </a:r>
            <a:r>
              <a:rPr lang="en-US" dirty="0">
                <a:ea typeface="+mn-lt"/>
                <a:cs typeface="+mn-lt"/>
              </a:rPr>
              <a:t> pili </a:t>
            </a:r>
            <a:r>
              <a:rPr lang="en-US" dirty="0" err="1">
                <a:ea typeface="+mn-lt"/>
                <a:cs typeface="+mn-lt"/>
              </a:rPr>
              <a:t>čaj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klepetali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brali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počivali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3D183C7-0F68-7027-40A2-81C7E726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277" y="3817740"/>
            <a:ext cx="1927063" cy="25612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B79F63-CF2D-40D3-C60C-2C9179C56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86" y="3818944"/>
            <a:ext cx="1921823" cy="256686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B21935D-E717-2DE1-15D6-3E9FA4AD1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18019" y="4427516"/>
            <a:ext cx="2272147" cy="162494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6C9EC55-4439-EFDA-B782-772EAD595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609" y="846613"/>
            <a:ext cx="3040082" cy="22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6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8484E-FBF3-D445-9E18-CA175D9B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6.DAN (Petek, 28.10. 2022)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4AFE4-15DD-E8E1-68D6-F91AE3ED4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67" y="1766653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 Lov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srnjad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Odpravili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se do </a:t>
            </a:r>
            <a:r>
              <a:rPr lang="en-US" err="1">
                <a:ea typeface="+mn-lt"/>
                <a:cs typeface="+mn-lt"/>
              </a:rPr>
              <a:t>izhodišča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slapovih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Tvindefossen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Razdelitev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dve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skupini</a:t>
            </a:r>
            <a:r>
              <a:rPr lang="en-US">
                <a:ea typeface="+mn-lt"/>
                <a:cs typeface="+mn-lt"/>
              </a:rPr>
              <a:t> ( </a:t>
            </a:r>
            <a:r>
              <a:rPr lang="en-US" err="1">
                <a:ea typeface="+mn-lt"/>
                <a:cs typeface="+mn-lt"/>
              </a:rPr>
              <a:t>vsaka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ima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svojo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nalogo</a:t>
            </a:r>
            <a:r>
              <a:rPr lang="en-US">
                <a:ea typeface="+mn-lt"/>
                <a:cs typeface="+mn-lt"/>
              </a:rPr>
              <a:t> )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Ena </a:t>
            </a:r>
            <a:r>
              <a:rPr lang="en-US" err="1">
                <a:ea typeface="+mn-lt"/>
                <a:cs typeface="+mn-lt"/>
              </a:rPr>
              <a:t>skupina</a:t>
            </a:r>
            <a:r>
              <a:rPr lang="en-US">
                <a:ea typeface="+mn-lt"/>
                <a:cs typeface="+mn-lt"/>
              </a:rPr>
              <a:t> se je </a:t>
            </a:r>
            <a:r>
              <a:rPr lang="en-US" err="1">
                <a:ea typeface="+mn-lt"/>
                <a:cs typeface="+mn-lt"/>
              </a:rPr>
              <a:t>odpeljala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vrh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hrba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ter</a:t>
            </a:r>
            <a:r>
              <a:rPr lang="en-US">
                <a:ea typeface="+mn-lt"/>
                <a:cs typeface="+mn-lt"/>
              </a:rPr>
              <a:t> se </a:t>
            </a:r>
            <a:r>
              <a:rPr lang="en-US" err="1">
                <a:ea typeface="+mn-lt"/>
                <a:cs typeface="+mn-lt"/>
              </a:rPr>
              <a:t>razporedila</a:t>
            </a:r>
            <a:r>
              <a:rPr lang="en-US">
                <a:ea typeface="+mn-lt"/>
                <a:cs typeface="+mn-lt"/>
              </a:rPr>
              <a:t> po </a:t>
            </a:r>
            <a:r>
              <a:rPr lang="en-US" err="1">
                <a:ea typeface="+mn-lt"/>
                <a:cs typeface="+mn-lt"/>
              </a:rPr>
              <a:t>razglednih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točkah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Druga </a:t>
            </a:r>
            <a:r>
              <a:rPr lang="en-US" err="1">
                <a:ea typeface="+mn-lt"/>
                <a:cs typeface="+mn-lt"/>
              </a:rPr>
              <a:t>skupina</a:t>
            </a:r>
            <a:r>
              <a:rPr lang="en-US">
                <a:ea typeface="+mn-lt"/>
                <a:cs typeface="+mn-lt"/>
              </a:rPr>
              <a:t> pa se je </a:t>
            </a:r>
            <a:r>
              <a:rPr lang="en-US" err="1">
                <a:ea typeface="+mn-lt"/>
                <a:cs typeface="+mn-lt"/>
              </a:rPr>
              <a:t>odpravili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peš</a:t>
            </a:r>
            <a:r>
              <a:rPr lang="en-US">
                <a:ea typeface="+mn-lt"/>
                <a:cs typeface="+mn-lt"/>
              </a:rPr>
              <a:t> po </a:t>
            </a:r>
            <a:r>
              <a:rPr lang="en-US" err="1">
                <a:ea typeface="+mn-lt"/>
                <a:cs typeface="+mn-lt"/>
              </a:rPr>
              <a:t>hribu</a:t>
            </a:r>
            <a:r>
              <a:rPr lang="en-US">
                <a:ea typeface="+mn-lt"/>
                <a:cs typeface="+mn-lt"/>
              </a:rPr>
              <a:t> , z </a:t>
            </a:r>
            <a:r>
              <a:rPr lang="en-US" err="1">
                <a:ea typeface="+mn-lt"/>
                <a:cs typeface="+mn-lt"/>
              </a:rPr>
              <a:t>namenom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preganjamo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srnjad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Lov je </a:t>
            </a:r>
            <a:r>
              <a:rPr lang="en-US" err="1">
                <a:ea typeface="+mn-lt"/>
                <a:cs typeface="+mn-lt"/>
              </a:rPr>
              <a:t>bil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neuspešen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Od </a:t>
            </a:r>
            <a:r>
              <a:rPr lang="en-US" err="1">
                <a:ea typeface="+mn-lt"/>
                <a:cs typeface="+mn-lt"/>
              </a:rPr>
              <a:t>bližje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ogledali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slapove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Tvindefossenter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Ogledali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še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jezero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Oppheimsvatnet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  <p:pic>
        <p:nvPicPr>
          <p:cNvPr id="4" name="Picture 4" descr="A group of people posing for a photo in front of a waterfall&#10;&#10;Description automatically generated">
            <a:extLst>
              <a:ext uri="{FF2B5EF4-FFF2-40B4-BE49-F238E27FC236}">
                <a16:creationId xmlns:a16="http://schemas.microsoft.com/office/drawing/2014/main" id="{466DAF24-736D-AEA0-FC9E-F48CE7403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284" y="3848829"/>
            <a:ext cx="2144631" cy="2566056"/>
          </a:xfrm>
          <a:prstGeom prst="rect">
            <a:avLst/>
          </a:prstGeom>
        </p:spPr>
      </p:pic>
      <p:pic>
        <p:nvPicPr>
          <p:cNvPr id="5" name="Picture 5" descr="A picture containing sky, outdoor, grass, mountain&#10;&#10;Description automatically generated">
            <a:extLst>
              <a:ext uri="{FF2B5EF4-FFF2-40B4-BE49-F238E27FC236}">
                <a16:creationId xmlns:a16="http://schemas.microsoft.com/office/drawing/2014/main" id="{C4AC0DCA-C069-661C-4BAF-260323B8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843" y="3624944"/>
            <a:ext cx="2078414" cy="2785637"/>
          </a:xfrm>
          <a:prstGeom prst="rect">
            <a:avLst/>
          </a:prstGeom>
        </p:spPr>
      </p:pic>
      <p:pic>
        <p:nvPicPr>
          <p:cNvPr id="6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D1F35B8D-EF05-B893-6F1B-5AEE736AF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863" y="622367"/>
            <a:ext cx="2078123" cy="2789092"/>
          </a:xfrm>
          <a:prstGeom prst="rect">
            <a:avLst/>
          </a:prstGeom>
        </p:spPr>
      </p:pic>
      <p:pic>
        <p:nvPicPr>
          <p:cNvPr id="7" name="Picture 7" descr="A group of people hiking in the woods&#10;&#10;Description automatically generated">
            <a:extLst>
              <a:ext uri="{FF2B5EF4-FFF2-40B4-BE49-F238E27FC236}">
                <a16:creationId xmlns:a16="http://schemas.microsoft.com/office/drawing/2014/main" id="{00729A79-35DF-145D-4173-B293620708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2068" y="4277091"/>
            <a:ext cx="2440379" cy="18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6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9BD5-927F-7822-B11E-81D81E95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7.DAN (Sobota, 29.10. 2022)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A733A-7E8F-7C8C-7575-550336FE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79" y="1786445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Ogled </a:t>
            </a:r>
            <a:r>
              <a:rPr lang="en-US" err="1">
                <a:ea typeface="+mn-lt"/>
                <a:cs typeface="+mn-lt"/>
              </a:rPr>
              <a:t>mesta</a:t>
            </a:r>
            <a:r>
              <a:rPr lang="en-US">
                <a:ea typeface="+mn-lt"/>
                <a:cs typeface="+mn-lt"/>
              </a:rPr>
              <a:t> Bergen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Z </a:t>
            </a:r>
            <a:r>
              <a:rPr lang="en-US" err="1">
                <a:ea typeface="+mn-lt"/>
                <a:cs typeface="+mn-lt"/>
              </a:rPr>
              <a:t>vlakom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se </a:t>
            </a:r>
            <a:r>
              <a:rPr lang="en-US" err="1">
                <a:ea typeface="+mn-lt"/>
                <a:cs typeface="+mn-lt"/>
              </a:rPr>
              <a:t>odpravili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mesta</a:t>
            </a:r>
            <a:r>
              <a:rPr lang="en-US">
                <a:ea typeface="+mn-lt"/>
                <a:cs typeface="+mn-lt"/>
              </a:rPr>
              <a:t> ( </a:t>
            </a:r>
            <a:r>
              <a:rPr lang="en-US" err="1">
                <a:ea typeface="+mn-lt"/>
                <a:cs typeface="+mn-lt"/>
              </a:rPr>
              <a:t>pridružili</a:t>
            </a:r>
            <a:r>
              <a:rPr lang="en-US">
                <a:ea typeface="+mn-lt"/>
                <a:cs typeface="+mn-lt"/>
              </a:rPr>
              <a:t> so se </a:t>
            </a:r>
            <a:r>
              <a:rPr lang="en-US" err="1">
                <a:ea typeface="+mn-lt"/>
                <a:cs typeface="+mn-lt"/>
              </a:rPr>
              <a:t>nam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trije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norveški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dijaki</a:t>
            </a:r>
            <a:r>
              <a:rPr lang="en-US">
                <a:ea typeface="+mn-lt"/>
                <a:cs typeface="+mn-lt"/>
              </a:rPr>
              <a:t> )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Sprva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se </a:t>
            </a:r>
            <a:r>
              <a:rPr lang="en-US" err="1">
                <a:ea typeface="+mn-lt"/>
                <a:cs typeface="+mn-lt"/>
              </a:rPr>
              <a:t>sprehodili</a:t>
            </a:r>
            <a:r>
              <a:rPr lang="en-US">
                <a:ea typeface="+mn-lt"/>
                <a:cs typeface="+mn-lt"/>
              </a:rPr>
              <a:t>  do </a:t>
            </a:r>
            <a:r>
              <a:rPr lang="en-US" err="1">
                <a:ea typeface="+mn-lt"/>
                <a:cs typeface="+mn-lt"/>
              </a:rPr>
              <a:t>stavbe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obliki</a:t>
            </a:r>
            <a:r>
              <a:rPr lang="en-US">
                <a:ea typeface="+mn-lt"/>
                <a:cs typeface="+mn-lt"/>
              </a:rPr>
              <a:t> Grand Piana, pred </a:t>
            </a:r>
            <a:r>
              <a:rPr lang="en-US" err="1">
                <a:ea typeface="+mn-lt"/>
                <a:cs typeface="+mn-lt"/>
              </a:rPr>
              <a:t>katero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stoji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spomenik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Ingebrigta</a:t>
            </a:r>
            <a:r>
              <a:rPr lang="en-US">
                <a:ea typeface="+mn-lt"/>
                <a:cs typeface="+mn-lt"/>
              </a:rPr>
              <a:t> Vikta ( </a:t>
            </a:r>
            <a:r>
              <a:rPr lang="en-US" err="1">
                <a:ea typeface="+mn-lt"/>
                <a:cs typeface="+mn-lt"/>
              </a:rPr>
              <a:t>norveški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komponist</a:t>
            </a:r>
            <a:r>
              <a:rPr lang="en-US">
                <a:ea typeface="+mn-lt"/>
                <a:cs typeface="+mn-lt"/>
              </a:rPr>
              <a:t> ) 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Nato je </a:t>
            </a:r>
            <a:r>
              <a:rPr lang="en-US" err="1">
                <a:ea typeface="+mn-lt"/>
                <a:cs typeface="+mn-lt"/>
              </a:rPr>
              <a:t>sledil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sprehod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skozi</a:t>
            </a:r>
            <a:r>
              <a:rPr lang="en-US">
                <a:ea typeface="+mn-lt"/>
                <a:cs typeface="+mn-lt"/>
              </a:rPr>
              <a:t> park pred </a:t>
            </a:r>
            <a:r>
              <a:rPr lang="en-US" err="1">
                <a:ea typeface="+mn-lt"/>
                <a:cs typeface="+mn-lt"/>
              </a:rPr>
              <a:t>univerzitetnim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muzejem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Bergnu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kjer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videli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največjo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vrsto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lokvanja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svetu</a:t>
            </a:r>
            <a:endParaRPr lang="en-US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Z </a:t>
            </a:r>
            <a:r>
              <a:rPr lang="en-US" err="1">
                <a:ea typeface="+mn-lt"/>
                <a:cs typeface="+mn-lt"/>
              </a:rPr>
              <a:t>vzpenjačo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smo</a:t>
            </a:r>
            <a:r>
              <a:rPr lang="en-US">
                <a:ea typeface="+mn-lt"/>
                <a:cs typeface="+mn-lt"/>
              </a:rPr>
              <a:t> se </a:t>
            </a:r>
            <a:r>
              <a:rPr lang="en-US" err="1">
                <a:ea typeface="+mn-lt"/>
                <a:cs typeface="+mn-lt"/>
              </a:rPr>
              <a:t>povzpeli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razgledne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točke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Bergna</a:t>
            </a:r>
            <a:r>
              <a:rPr lang="en-US">
                <a:ea typeface="+mn-lt"/>
                <a:cs typeface="+mn-lt"/>
              </a:rPr>
              <a:t> ( </a:t>
            </a:r>
            <a:r>
              <a:rPr lang="en-US" err="1">
                <a:ea typeface="+mn-lt"/>
                <a:cs typeface="+mn-lt"/>
              </a:rPr>
              <a:t>dolga</a:t>
            </a:r>
            <a:r>
              <a:rPr lang="en-US">
                <a:ea typeface="+mn-lt"/>
                <a:cs typeface="+mn-lt"/>
              </a:rPr>
              <a:t> 2800m )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Ogled </a:t>
            </a:r>
            <a:r>
              <a:rPr lang="en-US" err="1">
                <a:ea typeface="+mn-lt"/>
                <a:cs typeface="+mn-lt"/>
              </a:rPr>
              <a:t>starega</a:t>
            </a:r>
            <a:r>
              <a:rPr lang="en-US">
                <a:ea typeface="+mn-lt"/>
                <a:cs typeface="+mn-lt"/>
              </a:rPr>
              <a:t> dela </a:t>
            </a:r>
            <a:r>
              <a:rPr lang="en-US" err="1">
                <a:ea typeface="+mn-lt"/>
                <a:cs typeface="+mn-lt"/>
              </a:rPr>
              <a:t>mesta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najstarejše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cerkve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Svete</a:t>
            </a:r>
            <a:r>
              <a:rPr lang="en-US">
                <a:ea typeface="+mn-lt"/>
                <a:cs typeface="+mn-lt"/>
              </a:rPr>
              <a:t> Marije </a:t>
            </a:r>
            <a:r>
              <a:rPr lang="en-US" err="1">
                <a:ea typeface="+mn-lt"/>
                <a:cs typeface="+mn-lt"/>
              </a:rPr>
              <a:t>ter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trdnjave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Bergenhus</a:t>
            </a:r>
            <a:endParaRPr lang="en-US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Nakupovanje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spominkov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CC6E8AD-D1AF-4E28-0BE0-E71998A2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120" y="490357"/>
            <a:ext cx="1596549" cy="203672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29478BA-5FE0-F4FA-B9DE-48CE94CC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565" y="4773855"/>
            <a:ext cx="2193528" cy="1622520"/>
          </a:xfrm>
          <a:prstGeom prst="rect">
            <a:avLst/>
          </a:prstGeom>
        </p:spPr>
      </p:pic>
      <p:pic>
        <p:nvPicPr>
          <p:cNvPr id="8" name="Picture 8" descr="A picture containing building, outdoor, brick, apartment building&#10;&#10;Description automatically generated">
            <a:extLst>
              <a:ext uri="{FF2B5EF4-FFF2-40B4-BE49-F238E27FC236}">
                <a16:creationId xmlns:a16="http://schemas.microsoft.com/office/drawing/2014/main" id="{E43A4DBF-E074-3A4B-8139-5091D068F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5885" y="3778772"/>
            <a:ext cx="1944672" cy="262642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2CC5C1A-1763-B1E0-B6AA-00CD9ADD8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58" y="4682372"/>
            <a:ext cx="1341593" cy="1744799"/>
          </a:xfrm>
          <a:prstGeom prst="rect">
            <a:avLst/>
          </a:prstGeom>
        </p:spPr>
      </p:pic>
      <p:pic>
        <p:nvPicPr>
          <p:cNvPr id="10" name="Picture 10" descr="A picture containing sky, outdoor, building, tower&#10;&#10;Description automatically generated">
            <a:extLst>
              <a:ext uri="{FF2B5EF4-FFF2-40B4-BE49-F238E27FC236}">
                <a16:creationId xmlns:a16="http://schemas.microsoft.com/office/drawing/2014/main" id="{4047A252-96FC-6035-205C-2092F8B22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8090" y="490150"/>
            <a:ext cx="1545771" cy="2087493"/>
          </a:xfrm>
          <a:prstGeom prst="rect">
            <a:avLst/>
          </a:prstGeom>
        </p:spPr>
      </p:pic>
      <p:pic>
        <p:nvPicPr>
          <p:cNvPr id="13" name="Picture 14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304ED7F2-1AB2-56BF-18A7-B364B49D1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710" y="3717907"/>
            <a:ext cx="2072252" cy="268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F180-A84A-814A-9294-9065B8A6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>
                <a:ea typeface="+mj-lt"/>
                <a:cs typeface="+mj-lt"/>
              </a:rPr>
              <a:t>8.DAN (</a:t>
            </a:r>
            <a:r>
              <a:rPr lang="en-US" i="0" err="1">
                <a:ea typeface="+mj-lt"/>
                <a:cs typeface="+mj-lt"/>
              </a:rPr>
              <a:t>Nedelja</a:t>
            </a:r>
            <a:r>
              <a:rPr lang="en-US" i="0">
                <a:ea typeface="+mj-lt"/>
                <a:cs typeface="+mj-lt"/>
              </a:rPr>
              <a:t>, 30.10.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FBCA-74B7-2E48-E4BC-ED32651F0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10" y="1806237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Obisk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prirodoslovnega</a:t>
            </a:r>
            <a:r>
              <a:rPr lang="en-US">
                <a:ea typeface="+mn-lt"/>
                <a:cs typeface="+mn-lt"/>
              </a:rPr>
              <a:t> centra Norsk </a:t>
            </a:r>
            <a:r>
              <a:rPr lang="en-US" err="1">
                <a:ea typeface="+mn-lt"/>
                <a:cs typeface="+mn-lt"/>
              </a:rPr>
              <a:t>Natursenter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Eidfjord</a:t>
            </a:r>
            <a:r>
              <a:rPr lang="en-US">
                <a:ea typeface="+mn-lt"/>
                <a:cs typeface="+mn-lt"/>
              </a:rPr>
              <a:t>).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Ogled </a:t>
            </a:r>
            <a:r>
              <a:rPr lang="en-US" err="1">
                <a:ea typeface="+mn-lt"/>
                <a:cs typeface="+mn-lt"/>
              </a:rPr>
              <a:t>mostu</a:t>
            </a:r>
            <a:r>
              <a:rPr lang="en-US">
                <a:ea typeface="+mn-lt"/>
                <a:cs typeface="+mn-lt"/>
              </a:rPr>
              <a:t>  Hardanger, ki </a:t>
            </a:r>
            <a:r>
              <a:rPr lang="en-US" err="1">
                <a:ea typeface="+mn-lt"/>
                <a:cs typeface="+mn-lt"/>
              </a:rPr>
              <a:t>vodi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čez</a:t>
            </a:r>
            <a:r>
              <a:rPr lang="en-US">
                <a:ea typeface="+mn-lt"/>
                <a:cs typeface="+mn-lt"/>
              </a:rPr>
              <a:t> fjord </a:t>
            </a:r>
            <a:r>
              <a:rPr lang="en-US" err="1">
                <a:ea typeface="+mn-lt"/>
                <a:cs typeface="+mn-lt"/>
              </a:rPr>
              <a:t>Hardangerfjorden</a:t>
            </a:r>
          </a:p>
          <a:p>
            <a:pPr>
              <a:buClr>
                <a:srgbClr val="262626"/>
              </a:buClr>
            </a:pPr>
            <a:r>
              <a:rPr lang="en-US" err="1">
                <a:ea typeface="+mn-lt"/>
                <a:cs typeface="+mn-lt"/>
              </a:rPr>
              <a:t>Reševanje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kviza</a:t>
            </a:r>
            <a:r>
              <a:rPr lang="en-US">
                <a:ea typeface="+mn-lt"/>
                <a:cs typeface="+mn-lt"/>
              </a:rPr>
              <a:t> o </a:t>
            </a:r>
            <a:r>
              <a:rPr lang="en-US" err="1">
                <a:ea typeface="+mn-lt"/>
                <a:cs typeface="+mn-lt"/>
              </a:rPr>
              <a:t>prirodoslovnem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muzeju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prejetje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priznanj</a:t>
            </a:r>
            <a:r>
              <a:rPr lang="en-US">
                <a:ea typeface="+mn-lt"/>
                <a:cs typeface="+mn-lt"/>
              </a:rPr>
              <a:t> o </a:t>
            </a:r>
            <a:r>
              <a:rPr lang="en-US" err="1">
                <a:ea typeface="+mn-lt"/>
                <a:cs typeface="+mn-lt"/>
              </a:rPr>
              <a:t>opravljenem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kvizu</a:t>
            </a:r>
          </a:p>
          <a:p>
            <a:pPr>
              <a:buClr>
                <a:srgbClr val="262626"/>
              </a:buClr>
            </a:pPr>
            <a:r>
              <a:rPr lang="en-US">
                <a:ea typeface="+mn-lt"/>
                <a:cs typeface="+mn-lt"/>
              </a:rPr>
              <a:t>Ogled </a:t>
            </a:r>
            <a:r>
              <a:rPr lang="en-US" err="1">
                <a:ea typeface="+mn-lt"/>
                <a:cs typeface="+mn-lt"/>
              </a:rPr>
              <a:t>znamenitih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slapov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Vøringsfossen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parku</a:t>
            </a:r>
            <a:r>
              <a:rPr lang="en-US">
                <a:ea typeface="+mn-lt"/>
                <a:cs typeface="+mn-lt"/>
              </a:rPr>
              <a:t> Hardangervidda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  <p:pic>
        <p:nvPicPr>
          <p:cNvPr id="5" name="Picture 5" descr="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759E3473-6F61-12E9-E6E9-3D4ACBA5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472" y="538978"/>
            <a:ext cx="2045234" cy="269595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4E240AE-FBCB-ADC9-83D4-B05DB8BF5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071" y="3637372"/>
            <a:ext cx="2183487" cy="2767910"/>
          </a:xfrm>
          <a:prstGeom prst="rect">
            <a:avLst/>
          </a:prstGeom>
        </p:spPr>
      </p:pic>
      <p:pic>
        <p:nvPicPr>
          <p:cNvPr id="7" name="Picture 7" descr="A picture containing ceiling, indoor, marketplace, produce&#10;&#10;Description automatically generated">
            <a:extLst>
              <a:ext uri="{FF2B5EF4-FFF2-40B4-BE49-F238E27FC236}">
                <a16:creationId xmlns:a16="http://schemas.microsoft.com/office/drawing/2014/main" id="{7173929A-6ECB-29D2-25E4-461573583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699" y="1713212"/>
            <a:ext cx="1339824" cy="1796827"/>
          </a:xfrm>
          <a:prstGeom prst="rect">
            <a:avLst/>
          </a:prstGeom>
        </p:spPr>
      </p:pic>
      <p:pic>
        <p:nvPicPr>
          <p:cNvPr id="8" name="Picture 8" descr="A picture containing mammal, deer, standing&#10;&#10;Description automatically generated">
            <a:extLst>
              <a:ext uri="{FF2B5EF4-FFF2-40B4-BE49-F238E27FC236}">
                <a16:creationId xmlns:a16="http://schemas.microsoft.com/office/drawing/2014/main" id="{A8D6BBEC-D250-1954-3958-38AEF8019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870" y="3641750"/>
            <a:ext cx="2078413" cy="2762791"/>
          </a:xfrm>
          <a:prstGeom prst="rect">
            <a:avLst/>
          </a:prstGeom>
        </p:spPr>
      </p:pic>
      <p:pic>
        <p:nvPicPr>
          <p:cNvPr id="11" name="Picture 11" descr="A picture containing mountain, nature, outdoor, sky&#10;&#10;Description automatically generated">
            <a:extLst>
              <a:ext uri="{FF2B5EF4-FFF2-40B4-BE49-F238E27FC236}">
                <a16:creationId xmlns:a16="http://schemas.microsoft.com/office/drawing/2014/main" id="{4686A6AB-DADE-E73E-6951-44D1BE372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4453" y="3392582"/>
            <a:ext cx="2168469" cy="301329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EC41513-8BD9-6AF8-18A7-726449B15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093" y="3698394"/>
            <a:ext cx="3584368" cy="26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45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oudy Old Style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oudy Old Style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708</Words>
  <Application>Microsoft Office PowerPoint</Application>
  <PresentationFormat>Širokozaslonsko</PresentationFormat>
  <Paragraphs>86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Garamond</vt:lpstr>
      <vt:lpstr>Goudy Old Style</vt:lpstr>
      <vt:lpstr>SavonVTI</vt:lpstr>
      <vt:lpstr>NORVEŠKA</vt:lpstr>
      <vt:lpstr>1. DAN (Nedelja, 23.10. 2022)</vt:lpstr>
      <vt:lpstr>2. DAN (Ponedeljek, 24.10. 2022) </vt:lpstr>
      <vt:lpstr>3. DAN (Torek, 25.10. 2022) </vt:lpstr>
      <vt:lpstr>4. DAN (Sreda, 26.10. 2022) </vt:lpstr>
      <vt:lpstr>5. DAN (Četrtek, 27.10. 2022)</vt:lpstr>
      <vt:lpstr>6.DAN (Petek, 28.10. 2022) </vt:lpstr>
      <vt:lpstr>7.DAN (Sobota, 29.10. 2022) </vt:lpstr>
      <vt:lpstr>8.DAN (Nedelja, 30.10. 2022)</vt:lpstr>
      <vt:lpstr>9.DAN (Ponedeljek, 31.10. 2022) </vt:lpstr>
      <vt:lpstr>10.DAN (Torek, 1. 11. 2022) </vt:lpstr>
      <vt:lpstr>11. DAN (Sreda, 2.11.2022) </vt:lpstr>
      <vt:lpstr>KAJ SEM NOVEGA SPOZNALA, SE NAUČILA</vt:lpstr>
      <vt:lpstr>HVALA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Špela Langus</dc:creator>
  <cp:lastModifiedBy>Špela Langus</cp:lastModifiedBy>
  <cp:revision>269</cp:revision>
  <dcterms:created xsi:type="dcterms:W3CDTF">2022-11-28T17:29:05Z</dcterms:created>
  <dcterms:modified xsi:type="dcterms:W3CDTF">2024-01-03T13:11:36Z</dcterms:modified>
</cp:coreProperties>
</file>