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256" r:id="rId5"/>
    <p:sldId id="257" r:id="rId6"/>
    <p:sldId id="258" r:id="rId7"/>
    <p:sldId id="259" r:id="rId8"/>
    <p:sldId id="264" r:id="rId9"/>
    <p:sldId id="260" r:id="rId10"/>
    <p:sldId id="261" r:id="rId11"/>
    <p:sldId id="262" r:id="rId12"/>
    <p:sldId id="263" r:id="rId13"/>
    <p:sldId id="265" r:id="rId14"/>
    <p:sldId id="266" r:id="rId15"/>
    <p:sldId id="267" r:id="rId16"/>
    <p:sldId id="26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vzeti razdelek" id="{C6E8DEBC-8AA2-408B-92A6-A4BF35BF2ACA}">
          <p14:sldIdLst>
            <p14:sldId id="256"/>
          </p14:sldIdLst>
        </p14:section>
        <p14:section name="Odsek brez naslova" id="{E856EF39-B1BE-4523-8DE3-ACF808A2C77D}">
          <p14:sldIdLst>
            <p14:sldId id="257"/>
            <p14:sldId id="258"/>
            <p14:sldId id="259"/>
            <p14:sldId id="264"/>
            <p14:sldId id="260"/>
            <p14:sldId id="261"/>
            <p14:sldId id="262"/>
            <p14:sldId id="263"/>
            <p14:sldId id="265"/>
            <p14:sldId id="266"/>
            <p14:sldId id="267"/>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C2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C91AB6-E2EB-41E8-BA3D-A1F22CE08413}" v="6" dt="2023-12-21T07:22:57.712"/>
    <p1510:client id="{F1990AA0-2785-4BAB-8780-DD21ABC077DC}" v="49" dt="2023-10-19T19:48:36.647"/>
  </p1510:revLst>
</p1510:revInfo>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201" autoAdjust="0"/>
  </p:normalViewPr>
  <p:slideViewPr>
    <p:cSldViewPr snapToGrid="0">
      <p:cViewPr varScale="1">
        <p:scale>
          <a:sx n="104" d="100"/>
          <a:sy n="104" d="100"/>
        </p:scale>
        <p:origin x="138" y="20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731F4-0D17-46BA-86C7-AC4FBA30A7D4}" type="datetimeFigureOut">
              <a:rPr lang="sl-SI" smtClean="0"/>
              <a:t>21. 12. 2023</a:t>
            </a:fld>
            <a:endParaRPr lang="sl-SI"/>
          </a:p>
        </p:txBody>
      </p:sp>
      <p:sp>
        <p:nvSpPr>
          <p:cNvPr id="4" name="Označba mesta stranske slik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Označba mesta opomb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p>
        </p:txBody>
      </p:sp>
      <p:sp>
        <p:nvSpPr>
          <p:cNvPr id="6" name="Označba mesta no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Označba mesta številke diapoz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FC1B9-B18C-4221-8CA4-C39490DB4D49}" type="slidenum">
              <a:rPr lang="sl-SI" smtClean="0"/>
              <a:t>‹#›</a:t>
            </a:fld>
            <a:endParaRPr lang="sl-SI"/>
          </a:p>
        </p:txBody>
      </p:sp>
    </p:spTree>
    <p:extLst>
      <p:ext uri="{BB962C8B-B14F-4D97-AF65-F5344CB8AC3E}">
        <p14:creationId xmlns:p14="http://schemas.microsoft.com/office/powerpoint/2010/main" val="197722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5"/>
          </p:nvPr>
        </p:nvSpPr>
        <p:spPr/>
        <p:txBody>
          <a:bodyPr/>
          <a:lstStyle/>
          <a:p>
            <a:fld id="{D02FC1B9-B18C-4221-8CA4-C39490DB4D49}" type="slidenum">
              <a:rPr lang="sl-SI" smtClean="0"/>
              <a:t>10</a:t>
            </a:fld>
            <a:endParaRPr lang="sl-SI"/>
          </a:p>
        </p:txBody>
      </p:sp>
    </p:spTree>
    <p:extLst>
      <p:ext uri="{BB962C8B-B14F-4D97-AF65-F5344CB8AC3E}">
        <p14:creationId xmlns:p14="http://schemas.microsoft.com/office/powerpoint/2010/main" val="3476346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diapozitiv">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sl-SI"/>
              <a:t>Kliknite, če želite urediti slog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10992080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n na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sl-SI"/>
              <a:t>Kliknite, če želite urediti slog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3430119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z na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a:t>Kliknite, če želite urediti slog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Kliknite za urejanje slogov besedila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777095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z imen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sl-SI"/>
              <a:t>Kliknite, če želite urediti slog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607497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t kartice z imen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sl-SI"/>
              <a:t>Kliknite, če želite urediti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Kliknite za urejanje slogov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26196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Resnično ali neresnično">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sl-SI"/>
              <a:t>Kliknite, če želite urediti slog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sl-SI"/>
              <a:t>Kliknite za urejanje slogov besedila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2713493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p:nvPr>
        </p:nvSpPr>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383050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sl-SI"/>
              <a:t>Kliknite, če želite urediti slog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3949167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sl-SI"/>
              <a:t>Kliknite, če želite urediti slog naslova matrice</a:t>
            </a:r>
            <a:endParaRPr lang="en-US" dirty="0"/>
          </a:p>
        </p:txBody>
      </p:sp>
      <p:sp>
        <p:nvSpPr>
          <p:cNvPr id="3" name="Content Placeholder 2"/>
          <p:cNvSpPr>
            <a:spLocks noGrp="1"/>
          </p:cNvSpPr>
          <p:nvPr>
            <p:ph idx="1"/>
          </p:nvPr>
        </p:nvSpPr>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20687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sl-SI"/>
              <a:t>Kliknite, če želite urediti slog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l-SI"/>
              <a:t>Kliknite za urejanje slogov besedila matrice</a:t>
            </a:r>
          </a:p>
        </p:txBody>
      </p:sp>
      <p:sp>
        <p:nvSpPr>
          <p:cNvPr id="4" name="Date Placeholder 3"/>
          <p:cNvSpPr>
            <a:spLocks noGrp="1"/>
          </p:cNvSpPr>
          <p:nvPr>
            <p:ph type="dt" sz="half" idx="10"/>
          </p:nvPr>
        </p:nvSpPr>
        <p:spPr/>
        <p:txBody>
          <a:bodyPr/>
          <a:lstStyle/>
          <a:p>
            <a:fld id="{FCF62185-C818-46E1-9A4C-86FE6884F274}" type="datetimeFigureOut">
              <a:rPr lang="sl-SI" smtClean="0"/>
              <a:t>21. 12. 2023</a:t>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29283656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l-SI"/>
              <a:t>Kliknite, če želite urediti slog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Date Placeholder 4"/>
          <p:cNvSpPr>
            <a:spLocks noGrp="1"/>
          </p:cNvSpPr>
          <p:nvPr>
            <p:ph type="dt" sz="half" idx="10"/>
          </p:nvPr>
        </p:nvSpPr>
        <p:spPr/>
        <p:txBody>
          <a:bodyPr/>
          <a:lstStyle/>
          <a:p>
            <a:fld id="{FCF62185-C818-46E1-9A4C-86FE6884F274}" type="datetimeFigureOut">
              <a:rPr lang="sl-SI" smtClean="0"/>
              <a:t>21. 12. 2023</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2293177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l-SI"/>
              <a:t>Kliknite, če želite urediti slog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7" name="Date Placeholder 6"/>
          <p:cNvSpPr>
            <a:spLocks noGrp="1"/>
          </p:cNvSpPr>
          <p:nvPr>
            <p:ph type="dt" sz="half" idx="10"/>
          </p:nvPr>
        </p:nvSpPr>
        <p:spPr/>
        <p:txBody>
          <a:bodyPr/>
          <a:lstStyle/>
          <a:p>
            <a:fld id="{FCF62185-C818-46E1-9A4C-86FE6884F274}" type="datetimeFigureOut">
              <a:rPr lang="sl-SI" smtClean="0"/>
              <a:t>21. 12. 2023</a:t>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3161761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FCF62185-C818-46E1-9A4C-86FE6884F274}" type="datetimeFigureOut">
              <a:rPr lang="sl-SI" smtClean="0"/>
              <a:t>21. 12. 2023</a:t>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557301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F62185-C818-46E1-9A4C-86FE6884F274}" type="datetimeFigureOut">
              <a:rPr lang="sl-SI" smtClean="0"/>
              <a:t>21. 12. 2023</a:t>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1025317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sl-SI"/>
              <a:t>Kliknite, če želite urediti slog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FCF62185-C818-46E1-9A4C-86FE6884F274}" type="datetimeFigureOut">
              <a:rPr lang="sl-SI" smtClean="0"/>
              <a:t>21. 12. 2023</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14012752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sl-SI"/>
              <a:t>Kliknite, če želite urediti slog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sl-SI"/>
              <a:t>Kliknite ikono, če želite dodati sliko</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l-SI"/>
              <a:t>Kliknite za urejanje slogov besedila matrice</a:t>
            </a:r>
          </a:p>
        </p:txBody>
      </p:sp>
      <p:sp>
        <p:nvSpPr>
          <p:cNvPr id="5" name="Date Placeholder 4"/>
          <p:cNvSpPr>
            <a:spLocks noGrp="1"/>
          </p:cNvSpPr>
          <p:nvPr>
            <p:ph type="dt" sz="half" idx="10"/>
          </p:nvPr>
        </p:nvSpPr>
        <p:spPr/>
        <p:txBody>
          <a:bodyPr/>
          <a:lstStyle/>
          <a:p>
            <a:fld id="{FCF62185-C818-46E1-9A4C-86FE6884F274}" type="datetimeFigureOut">
              <a:rPr lang="sl-SI" smtClean="0"/>
              <a:t>21. 12. 2023</a:t>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C7F61EFC-6E47-42F6-8004-91510E431B8B}" type="slidenum">
              <a:rPr lang="sl-SI" smtClean="0"/>
              <a:t>‹#›</a:t>
            </a:fld>
            <a:endParaRPr lang="sl-SI"/>
          </a:p>
        </p:txBody>
      </p:sp>
    </p:spTree>
    <p:extLst>
      <p:ext uri="{BB962C8B-B14F-4D97-AF65-F5344CB8AC3E}">
        <p14:creationId xmlns:p14="http://schemas.microsoft.com/office/powerpoint/2010/main" val="15637890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sl-SI"/>
              <a:t>Kliknite za urejanje slogov besedila matrice</a:t>
            </a:r>
          </a:p>
          <a:p>
            <a:pPr lvl="1"/>
            <a:r>
              <a:rPr lang="sl-SI"/>
              <a:t>Druga raven</a:t>
            </a:r>
          </a:p>
          <a:p>
            <a:pPr lvl="2"/>
            <a:r>
              <a:rPr lang="sl-SI"/>
              <a:t>Tretja raven</a:t>
            </a:r>
          </a:p>
          <a:p>
            <a:pPr lvl="3"/>
            <a:r>
              <a:rPr lang="sl-SI"/>
              <a:t>Četrta raven</a:t>
            </a:r>
          </a:p>
          <a:p>
            <a:pPr lvl="4"/>
            <a:r>
              <a:rPr lang="sl-SI"/>
              <a:t>Peta raven</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CF62185-C818-46E1-9A4C-86FE6884F274}" type="datetimeFigureOut">
              <a:rPr lang="sl-SI" smtClean="0"/>
              <a:t>21. 12. 2023</a:t>
            </a:fld>
            <a:endParaRPr lang="sl-SI"/>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7F61EFC-6E47-42F6-8004-91510E431B8B}" type="slidenum">
              <a:rPr lang="sl-SI" smtClean="0"/>
              <a:t>‹#›</a:t>
            </a:fld>
            <a:endParaRPr lang="sl-SI"/>
          </a:p>
        </p:txBody>
      </p:sp>
    </p:spTree>
    <p:extLst>
      <p:ext uri="{BB962C8B-B14F-4D97-AF65-F5344CB8AC3E}">
        <p14:creationId xmlns:p14="http://schemas.microsoft.com/office/powerpoint/2010/main" val="273132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a:stretch>
        </a:blip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27F9ED9C-9A6B-F108-7BEA-EE21896E81C0}"/>
              </a:ext>
            </a:extLst>
          </p:cNvPr>
          <p:cNvSpPr>
            <a:spLocks noGrp="1"/>
          </p:cNvSpPr>
          <p:nvPr>
            <p:ph type="ctrTitle"/>
          </p:nvPr>
        </p:nvSpPr>
        <p:spPr>
          <a:xfrm>
            <a:off x="1278384" y="2404533"/>
            <a:ext cx="7995619" cy="2566961"/>
          </a:xfrm>
          <a:noFill/>
        </p:spPr>
        <p:txBody>
          <a:bodyPr/>
          <a:lstStyle/>
          <a:p>
            <a:pPr algn="ctr"/>
            <a:br>
              <a:rPr lang="sl-SI" dirty="0"/>
            </a:br>
            <a:r>
              <a:rPr lang="sl-SI" sz="4000" b="1" dirty="0"/>
              <a:t>Praktično usposabljanje na Danskem</a:t>
            </a:r>
            <a:br>
              <a:rPr lang="sl-SI" sz="4000" b="1" dirty="0"/>
            </a:br>
            <a:r>
              <a:rPr lang="sl-SI" sz="4000" b="1" dirty="0"/>
              <a:t>9. - 21. 10. 2023</a:t>
            </a:r>
            <a:br>
              <a:rPr lang="sl-SI" sz="4000" dirty="0"/>
            </a:br>
            <a:r>
              <a:rPr lang="da-DK" sz="4000" b="1" i="0" dirty="0">
                <a:solidFill>
                  <a:srgbClr val="90C226"/>
                </a:solidFill>
                <a:effectLst/>
              </a:rPr>
              <a:t>Landbrugskolen Sjælland</a:t>
            </a:r>
            <a:endParaRPr lang="sl-SI" sz="4000" dirty="0">
              <a:solidFill>
                <a:srgbClr val="90C226"/>
              </a:solidFill>
            </a:endParaRPr>
          </a:p>
        </p:txBody>
      </p:sp>
      <p:sp>
        <p:nvSpPr>
          <p:cNvPr id="3" name="Podnaslov 2">
            <a:extLst>
              <a:ext uri="{FF2B5EF4-FFF2-40B4-BE49-F238E27FC236}">
                <a16:creationId xmlns:a16="http://schemas.microsoft.com/office/drawing/2014/main" id="{15C7AF0F-992D-C50A-9737-204E2E8B27A7}"/>
              </a:ext>
            </a:extLst>
          </p:cNvPr>
          <p:cNvSpPr>
            <a:spLocks noGrp="1"/>
          </p:cNvSpPr>
          <p:nvPr>
            <p:ph type="subTitle" idx="1"/>
          </p:nvPr>
        </p:nvSpPr>
        <p:spPr>
          <a:xfrm>
            <a:off x="1507067" y="5419493"/>
            <a:ext cx="7766936" cy="1103970"/>
          </a:xfrm>
        </p:spPr>
        <p:txBody>
          <a:bodyPr/>
          <a:lstStyle/>
          <a:p>
            <a:pPr algn="ctr"/>
            <a:r>
              <a:rPr lang="sl-SI" b="1" dirty="0">
                <a:solidFill>
                  <a:srgbClr val="90C226"/>
                </a:solidFill>
              </a:rPr>
              <a:t>Učitelji: Majda Kolenc </a:t>
            </a:r>
            <a:r>
              <a:rPr lang="sl-SI" b="1" err="1">
                <a:solidFill>
                  <a:srgbClr val="90C226"/>
                </a:solidFill>
              </a:rPr>
              <a:t>Artiček</a:t>
            </a:r>
            <a:r>
              <a:rPr lang="sl-SI" b="1" dirty="0">
                <a:solidFill>
                  <a:srgbClr val="90C226"/>
                </a:solidFill>
              </a:rPr>
              <a:t>, Jana Koritnik ,Andraž Kalamar</a:t>
            </a:r>
          </a:p>
          <a:p>
            <a:pPr algn="ctr"/>
            <a:r>
              <a:rPr lang="sl-SI" b="1" dirty="0">
                <a:solidFill>
                  <a:srgbClr val="90C226"/>
                </a:solidFill>
              </a:rPr>
              <a:t>Dijaki: Janez Bukovšek, Uroš </a:t>
            </a:r>
            <a:r>
              <a:rPr lang="sl-SI" b="1" err="1">
                <a:solidFill>
                  <a:srgbClr val="90C226"/>
                </a:solidFill>
              </a:rPr>
              <a:t>Milunić</a:t>
            </a:r>
            <a:r>
              <a:rPr lang="sl-SI" b="1" dirty="0">
                <a:solidFill>
                  <a:srgbClr val="90C226"/>
                </a:solidFill>
              </a:rPr>
              <a:t>, Vid Zagožen, Živa </a:t>
            </a:r>
            <a:r>
              <a:rPr lang="sl-SI" b="1" err="1">
                <a:solidFill>
                  <a:srgbClr val="90C226"/>
                </a:solidFill>
              </a:rPr>
              <a:t>Grimšič</a:t>
            </a:r>
            <a:r>
              <a:rPr lang="sl-SI" b="1" dirty="0">
                <a:solidFill>
                  <a:srgbClr val="90C226"/>
                </a:solidFill>
              </a:rPr>
              <a:t>, Ažbe Zagožen, Rok Razpotnik, Lucija Valjavec, Sara Bavcon</a:t>
            </a:r>
          </a:p>
        </p:txBody>
      </p:sp>
      <p:pic>
        <p:nvPicPr>
          <p:cNvPr id="4" name="Slika 3">
            <a:extLst>
              <a:ext uri="{FF2B5EF4-FFF2-40B4-BE49-F238E27FC236}">
                <a16:creationId xmlns:a16="http://schemas.microsoft.com/office/drawing/2014/main" id="{794B379A-2DB2-AA18-AF4C-24EBA24EE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7" name="Slika 10">
            <a:extLst>
              <a:ext uri="{FF2B5EF4-FFF2-40B4-BE49-F238E27FC236}">
                <a16:creationId xmlns:a16="http://schemas.microsoft.com/office/drawing/2014/main" id="{A300AAD4-811C-05A9-3B1D-7A82B776A3A7}"/>
              </a:ext>
            </a:extLst>
          </p:cNvPr>
          <p:cNvPicPr>
            <a:picLocks noChangeAspect="1"/>
          </p:cNvPicPr>
          <p:nvPr/>
        </p:nvPicPr>
        <p:blipFill>
          <a:blip r:embed="rId4"/>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6118476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descr="Slika, ki vsebuje besede oblačila, oseba, skedenj, kavbojke&#10;&#10;Opis je samodejno ustvarjen">
            <a:extLst>
              <a:ext uri="{FF2B5EF4-FFF2-40B4-BE49-F238E27FC236}">
                <a16:creationId xmlns:a16="http://schemas.microsoft.com/office/drawing/2014/main" id="{9605E895-2F4D-4100-E41A-CA1C201BA18B}"/>
              </a:ext>
            </a:extLst>
          </p:cNvPr>
          <p:cNvPicPr>
            <a:picLocks noChangeAspect="1"/>
          </p:cNvPicPr>
          <p:nvPr/>
        </p:nvPicPr>
        <p:blipFill rotWithShape="1">
          <a:blip r:embed="rId3">
            <a:extLst>
              <a:ext uri="{28A0092B-C50C-407E-A947-70E740481C1C}">
                <a14:useLocalDpi xmlns:a14="http://schemas.microsoft.com/office/drawing/2010/main" val="0"/>
              </a:ext>
            </a:extLst>
          </a:blip>
          <a:srcRect r="4910" b="4"/>
          <a:stretch/>
        </p:blipFill>
        <p:spPr>
          <a:xfrm>
            <a:off x="452814" y="-1"/>
            <a:ext cx="4431171" cy="2621148"/>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p:spPr>
      </p:pic>
      <p:sp>
        <p:nvSpPr>
          <p:cNvPr id="2" name="Naslov 1">
            <a:extLst>
              <a:ext uri="{FF2B5EF4-FFF2-40B4-BE49-F238E27FC236}">
                <a16:creationId xmlns:a16="http://schemas.microsoft.com/office/drawing/2014/main" id="{E90DFF8D-46C8-3521-9AA9-DBFB88C46BEA}"/>
              </a:ext>
            </a:extLst>
          </p:cNvPr>
          <p:cNvSpPr>
            <a:spLocks noGrp="1"/>
          </p:cNvSpPr>
          <p:nvPr>
            <p:ph type="title"/>
          </p:nvPr>
        </p:nvSpPr>
        <p:spPr>
          <a:xfrm>
            <a:off x="4159225" y="609600"/>
            <a:ext cx="5114776" cy="1320800"/>
          </a:xfrm>
        </p:spPr>
        <p:txBody>
          <a:bodyPr>
            <a:normAutofit/>
          </a:bodyPr>
          <a:lstStyle/>
          <a:p>
            <a:r>
              <a:rPr lang="sl-SI" dirty="0"/>
              <a:t>10. Dan (17.10.2023)</a:t>
            </a:r>
          </a:p>
        </p:txBody>
      </p:sp>
      <p:pic>
        <p:nvPicPr>
          <p:cNvPr id="9" name="Slika 8" descr="Slika, ki vsebuje besede skedenj, živina, krava, oblačila&#10;&#10;Opis je samodejno ustvarjen">
            <a:extLst>
              <a:ext uri="{FF2B5EF4-FFF2-40B4-BE49-F238E27FC236}">
                <a16:creationId xmlns:a16="http://schemas.microsoft.com/office/drawing/2014/main" id="{46C06F26-5C36-6FAF-1680-FA9C04885939}"/>
              </a:ext>
            </a:extLst>
          </p:cNvPr>
          <p:cNvPicPr>
            <a:picLocks noChangeAspect="1"/>
          </p:cNvPicPr>
          <p:nvPr/>
        </p:nvPicPr>
        <p:blipFill rotWithShape="1">
          <a:blip r:embed="rId4">
            <a:extLst>
              <a:ext uri="{28A0092B-C50C-407E-A947-70E740481C1C}">
                <a14:useLocalDpi xmlns:a14="http://schemas.microsoft.com/office/drawing/2010/main" val="0"/>
              </a:ext>
            </a:extLst>
          </a:blip>
          <a:srcRect t="616" r="2" b="33823"/>
          <a:stretch/>
        </p:blipFill>
        <p:spPr>
          <a:xfrm>
            <a:off x="1" y="2621147"/>
            <a:ext cx="3635044" cy="4236853"/>
          </a:xfrm>
          <a:custGeom>
            <a:avLst/>
            <a:gdLst/>
            <a:ahLst/>
            <a:cxnLst/>
            <a:rect l="l" t="t" r="r" b="b"/>
            <a:pathLst>
              <a:path w="3635044" h="4236853">
                <a:moveTo>
                  <a:pt x="452813" y="0"/>
                </a:moveTo>
                <a:lnTo>
                  <a:pt x="3635044" y="0"/>
                </a:lnTo>
                <a:lnTo>
                  <a:pt x="3002185" y="4236853"/>
                </a:lnTo>
                <a:lnTo>
                  <a:pt x="0" y="4236853"/>
                </a:lnTo>
                <a:lnTo>
                  <a:pt x="0" y="3045007"/>
                </a:lnTo>
                <a:close/>
              </a:path>
            </a:pathLst>
          </a:custGeom>
        </p:spPr>
      </p:pic>
      <p:sp>
        <p:nvSpPr>
          <p:cNvPr id="14" name="Isosceles Triangle 30">
            <a:extLst>
              <a:ext uri="{FF2B5EF4-FFF2-40B4-BE49-F238E27FC236}">
                <a16:creationId xmlns:a16="http://schemas.microsoft.com/office/drawing/2014/main" id="{5212AA65-AC96-4A92-A0FD-EE0749BFF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cxnSp>
        <p:nvCxnSpPr>
          <p:cNvPr id="16" name="Straight Connector 15">
            <a:extLst>
              <a:ext uri="{FF2B5EF4-FFF2-40B4-BE49-F238E27FC236}">
                <a16:creationId xmlns:a16="http://schemas.microsoft.com/office/drawing/2014/main" id="{38770F72-E528-4C5A-AE35-FC504F42A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292" y="2621146"/>
            <a:ext cx="3256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Označba mesta vsebine 2">
            <a:extLst>
              <a:ext uri="{FF2B5EF4-FFF2-40B4-BE49-F238E27FC236}">
                <a16:creationId xmlns:a16="http://schemas.microsoft.com/office/drawing/2014/main" id="{B0060280-1C05-8AAC-560A-7822C05810CE}"/>
              </a:ext>
            </a:extLst>
          </p:cNvPr>
          <p:cNvSpPr>
            <a:spLocks noGrp="1"/>
          </p:cNvSpPr>
          <p:nvPr>
            <p:ph idx="1"/>
          </p:nvPr>
        </p:nvSpPr>
        <p:spPr>
          <a:xfrm>
            <a:off x="4159225" y="2160589"/>
            <a:ext cx="5114776" cy="3880773"/>
          </a:xfrm>
        </p:spPr>
        <p:txBody>
          <a:bodyPr>
            <a:normAutofit/>
          </a:bodyPr>
          <a:lstStyle/>
          <a:p>
            <a:pPr rtl="0" fontAlgn="base"/>
            <a:r>
              <a:rPr lang="sl-SI" b="0" i="0">
                <a:effectLst/>
                <a:latin typeface="Calibri" panose="020F0502020204030204" pitchFamily="34" charset="0"/>
              </a:rPr>
              <a:t>Danes smo imeli v programu ogled kmetije </a:t>
            </a:r>
            <a:r>
              <a:rPr lang="sl-SI" b="0" i="0" err="1">
                <a:effectLst/>
                <a:latin typeface="Calibri" panose="020F0502020204030204" pitchFamily="34" charset="0"/>
              </a:rPr>
              <a:t>Myredalsgaard</a:t>
            </a:r>
            <a:r>
              <a:rPr lang="sl-SI" b="0" i="0">
                <a:effectLst/>
                <a:latin typeface="Calibri" panose="020F0502020204030204" pitchFamily="34" charset="0"/>
              </a:rPr>
              <a:t> </a:t>
            </a:r>
            <a:r>
              <a:rPr lang="sl-SI">
                <a:latin typeface="Calibri" panose="020F0502020204030204" pitchFamily="34" charset="0"/>
              </a:rPr>
              <a:t>s</a:t>
            </a:r>
            <a:r>
              <a:rPr lang="sl-SI" b="0" i="0">
                <a:effectLst/>
                <a:latin typeface="Calibri" panose="020F0502020204030204" pitchFamily="34" charset="0"/>
              </a:rPr>
              <a:t> 400-tih ha in 238 kravami.  Krave molzejo na molzišču z 24 enotami, dvakrat na dan. Kmetija prideluje krmo za krave in teleta na lastnih površinah, nato pa obrok  preračunajo in namešajo sami. V molži smo se preizkusili tudi mi. </a:t>
            </a:r>
          </a:p>
          <a:p>
            <a:pPr rtl="0" fontAlgn="base"/>
            <a:r>
              <a:rPr lang="sl-SI">
                <a:latin typeface="Calibri" panose="020F0502020204030204" pitchFamily="34" charset="0"/>
              </a:rPr>
              <a:t>Postopek molže: </a:t>
            </a:r>
            <a:r>
              <a:rPr lang="sl-SI" b="0" i="0">
                <a:effectLst/>
                <a:latin typeface="Calibri" panose="020F0502020204030204" pitchFamily="34" charset="0"/>
              </a:rPr>
              <a:t>Očistili vime in nataknili enoto za molžo.</a:t>
            </a:r>
            <a:endParaRPr lang="sl-SI"/>
          </a:p>
        </p:txBody>
      </p:sp>
      <p:pic>
        <p:nvPicPr>
          <p:cNvPr id="10" name="Slika 9">
            <a:extLst>
              <a:ext uri="{FF2B5EF4-FFF2-40B4-BE49-F238E27FC236}">
                <a16:creationId xmlns:a16="http://schemas.microsoft.com/office/drawing/2014/main" id="{B5FA3AD4-7388-24FA-38DC-E2BF63CBA8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4" name="Slika 10">
            <a:extLst>
              <a:ext uri="{FF2B5EF4-FFF2-40B4-BE49-F238E27FC236}">
                <a16:creationId xmlns:a16="http://schemas.microsoft.com/office/drawing/2014/main" id="{A3C204ED-B95F-EFC9-C195-2F9314DF4113}"/>
              </a:ext>
            </a:extLst>
          </p:cNvPr>
          <p:cNvPicPr>
            <a:picLocks noChangeAspect="1"/>
          </p:cNvPicPr>
          <p:nvPr/>
        </p:nvPicPr>
        <p:blipFill>
          <a:blip r:embed="rId6"/>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1121753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lika 6" descr="Slika, ki vsebuje besede mlin na veter, na prostem, nebo, trava&#10;&#10;Opis je samodejno ustvarjen">
            <a:extLst>
              <a:ext uri="{FF2B5EF4-FFF2-40B4-BE49-F238E27FC236}">
                <a16:creationId xmlns:a16="http://schemas.microsoft.com/office/drawing/2014/main" id="{79C24C4B-606C-3FE0-5BFD-7DA9391480C9}"/>
              </a:ext>
            </a:extLst>
          </p:cNvPr>
          <p:cNvPicPr>
            <a:picLocks noChangeAspect="1"/>
          </p:cNvPicPr>
          <p:nvPr/>
        </p:nvPicPr>
        <p:blipFill rotWithShape="1">
          <a:blip r:embed="rId2">
            <a:extLst>
              <a:ext uri="{28A0092B-C50C-407E-A947-70E740481C1C}">
                <a14:useLocalDpi xmlns:a14="http://schemas.microsoft.com/office/drawing/2010/main" val="0"/>
              </a:ext>
            </a:extLst>
          </a:blip>
          <a:srcRect t="25640" b="38761"/>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slov 1">
            <a:extLst>
              <a:ext uri="{FF2B5EF4-FFF2-40B4-BE49-F238E27FC236}">
                <a16:creationId xmlns:a16="http://schemas.microsoft.com/office/drawing/2014/main" id="{83F7DF2A-4B99-0003-D120-047F92A79CF1}"/>
              </a:ext>
            </a:extLst>
          </p:cNvPr>
          <p:cNvSpPr>
            <a:spLocks noGrp="1"/>
          </p:cNvSpPr>
          <p:nvPr>
            <p:ph type="title"/>
          </p:nvPr>
        </p:nvSpPr>
        <p:spPr>
          <a:xfrm>
            <a:off x="4159225" y="609600"/>
            <a:ext cx="5114776" cy="1320800"/>
          </a:xfrm>
        </p:spPr>
        <p:txBody>
          <a:bodyPr>
            <a:normAutofit/>
          </a:bodyPr>
          <a:lstStyle/>
          <a:p>
            <a:r>
              <a:rPr lang="sl-SI"/>
              <a:t>11. Dan (18.10.2023)</a:t>
            </a:r>
          </a:p>
        </p:txBody>
      </p:sp>
      <p:pic>
        <p:nvPicPr>
          <p:cNvPr id="5" name="Slika 4" descr="Slika, ki vsebuje besede krava, živina, tla, sesalec&#10;&#10;Opis je samodejno ustvarjen">
            <a:extLst>
              <a:ext uri="{FF2B5EF4-FFF2-40B4-BE49-F238E27FC236}">
                <a16:creationId xmlns:a16="http://schemas.microsoft.com/office/drawing/2014/main" id="{E90A70F0-192A-E10C-7BA8-7F1088F805CF}"/>
              </a:ext>
            </a:extLst>
          </p:cNvPr>
          <p:cNvPicPr>
            <a:picLocks noChangeAspect="1"/>
          </p:cNvPicPr>
          <p:nvPr/>
        </p:nvPicPr>
        <p:blipFill rotWithShape="1">
          <a:blip r:embed="rId3">
            <a:extLst>
              <a:ext uri="{28A0092B-C50C-407E-A947-70E740481C1C}">
                <a14:useLocalDpi xmlns:a14="http://schemas.microsoft.com/office/drawing/2010/main" val="0"/>
              </a:ext>
            </a:extLst>
          </a:blip>
          <a:srcRect t="27576" r="2" b="26323"/>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6" name="Straight Connector 11">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3" name="Označba mesta vsebine 2">
            <a:extLst>
              <a:ext uri="{FF2B5EF4-FFF2-40B4-BE49-F238E27FC236}">
                <a16:creationId xmlns:a16="http://schemas.microsoft.com/office/drawing/2014/main" id="{9E18DE56-1289-E843-50E5-BA2F2EACD6AD}"/>
              </a:ext>
            </a:extLst>
          </p:cNvPr>
          <p:cNvSpPr>
            <a:spLocks noGrp="1"/>
          </p:cNvSpPr>
          <p:nvPr>
            <p:ph idx="1"/>
          </p:nvPr>
        </p:nvSpPr>
        <p:spPr>
          <a:xfrm>
            <a:off x="4159225" y="2160589"/>
            <a:ext cx="5114776" cy="3880773"/>
          </a:xfrm>
        </p:spPr>
        <p:txBody>
          <a:bodyPr>
            <a:normAutofit/>
          </a:bodyPr>
          <a:lstStyle/>
          <a:p>
            <a:r>
              <a:rPr lang="sl-SI" b="0" i="0">
                <a:effectLst/>
                <a:latin typeface="Calibri" panose="020F0502020204030204" pitchFamily="34" charset="0"/>
              </a:rPr>
              <a:t>Po zajtrku smo pospravljali sobe in začeli pripravljati prtljago za odhod. Sredi dopoldneva smo se odpeljali do kmetije, ki se ukvarja z proizvodnjo mleka. Kmetijo vodi mlad par, ki sta kmetijo kupila za 2 milijona evrov. Kmetija obsega 60 hektarov, v najemu imata še približno 200 hektarov. V hlevu je 300 krav pasme Jersey, ker je njihovo mleko z več beljakovinami količinsko pa malo. Hranijo jih s silažo, molzejo pa z štirimi molznimi roboti in za njihovo vzdrževanje plačajo 7000 EUR/leto. Na leto proizvedejo več kot 2 000 000 litrov mleka katerega oddajajo v zadrugo po 0,40 centa.  </a:t>
            </a:r>
            <a:endParaRPr lang="sl-SI" dirty="0"/>
          </a:p>
        </p:txBody>
      </p:sp>
      <p:pic>
        <p:nvPicPr>
          <p:cNvPr id="8" name="Slika 7">
            <a:extLst>
              <a:ext uri="{FF2B5EF4-FFF2-40B4-BE49-F238E27FC236}">
                <a16:creationId xmlns:a16="http://schemas.microsoft.com/office/drawing/2014/main" id="{4711708C-95C6-271A-81A6-52E4850617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4" name="Slika 10">
            <a:extLst>
              <a:ext uri="{FF2B5EF4-FFF2-40B4-BE49-F238E27FC236}">
                <a16:creationId xmlns:a16="http://schemas.microsoft.com/office/drawing/2014/main" id="{7BE73D8C-5675-27EB-4D78-082CDD70B1A6}"/>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4107506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descr="Slika, ki vsebuje besede na prostem, oblak, nebo, fontana&#10;&#10;Opis je samodejno ustvarjen">
            <a:extLst>
              <a:ext uri="{FF2B5EF4-FFF2-40B4-BE49-F238E27FC236}">
                <a16:creationId xmlns:a16="http://schemas.microsoft.com/office/drawing/2014/main" id="{E38DB116-29BF-325E-8BD9-A9ED6422CCFF}"/>
              </a:ext>
            </a:extLst>
          </p:cNvPr>
          <p:cNvPicPr>
            <a:picLocks noChangeAspect="1"/>
          </p:cNvPicPr>
          <p:nvPr/>
        </p:nvPicPr>
        <p:blipFill rotWithShape="1">
          <a:blip r:embed="rId2">
            <a:extLst>
              <a:ext uri="{28A0092B-C50C-407E-A947-70E740481C1C}">
                <a14:useLocalDpi xmlns:a14="http://schemas.microsoft.com/office/drawing/2010/main" val="0"/>
              </a:ext>
            </a:extLst>
          </a:blip>
          <a:srcRect l="269" r="184"/>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slov 1">
            <a:extLst>
              <a:ext uri="{FF2B5EF4-FFF2-40B4-BE49-F238E27FC236}">
                <a16:creationId xmlns:a16="http://schemas.microsoft.com/office/drawing/2014/main" id="{B73F9CB8-2B04-7E68-699C-06505F6FC73A}"/>
              </a:ext>
            </a:extLst>
          </p:cNvPr>
          <p:cNvSpPr>
            <a:spLocks noGrp="1"/>
          </p:cNvSpPr>
          <p:nvPr>
            <p:ph type="title"/>
          </p:nvPr>
        </p:nvSpPr>
        <p:spPr>
          <a:xfrm>
            <a:off x="4159225" y="609600"/>
            <a:ext cx="5114776" cy="1320800"/>
          </a:xfrm>
        </p:spPr>
        <p:txBody>
          <a:bodyPr>
            <a:normAutofit/>
          </a:bodyPr>
          <a:lstStyle/>
          <a:p>
            <a:r>
              <a:rPr lang="sl-SI" dirty="0"/>
              <a:t>12. Dan (19.10.2023)</a:t>
            </a:r>
          </a:p>
        </p:txBody>
      </p:sp>
      <p:pic>
        <p:nvPicPr>
          <p:cNvPr id="7" name="Slika 6" descr="Slika, ki vsebuje besede na prostem, nebo, oblak, potovanje&#10;&#10;Opis je samodejno ustvarjen">
            <a:extLst>
              <a:ext uri="{FF2B5EF4-FFF2-40B4-BE49-F238E27FC236}">
                <a16:creationId xmlns:a16="http://schemas.microsoft.com/office/drawing/2014/main" id="{C767772C-ED8E-619D-AAF3-FA3F0638C17B}"/>
              </a:ext>
            </a:extLst>
          </p:cNvPr>
          <p:cNvPicPr>
            <a:picLocks noChangeAspect="1"/>
          </p:cNvPicPr>
          <p:nvPr/>
        </p:nvPicPr>
        <p:blipFill rotWithShape="1">
          <a:blip r:embed="rId3">
            <a:extLst>
              <a:ext uri="{28A0092B-C50C-407E-A947-70E740481C1C}">
                <a14:useLocalDpi xmlns:a14="http://schemas.microsoft.com/office/drawing/2010/main" val="0"/>
              </a:ext>
            </a:extLst>
          </a:blip>
          <a:srcRect l="10995" r="12137"/>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2" name="Straight Connector 11">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3" name="Označba mesta vsebine 2">
            <a:extLst>
              <a:ext uri="{FF2B5EF4-FFF2-40B4-BE49-F238E27FC236}">
                <a16:creationId xmlns:a16="http://schemas.microsoft.com/office/drawing/2014/main" id="{EBBCE960-15CC-3A71-0946-60891CD7E7F7}"/>
              </a:ext>
            </a:extLst>
          </p:cNvPr>
          <p:cNvSpPr>
            <a:spLocks noGrp="1"/>
          </p:cNvSpPr>
          <p:nvPr>
            <p:ph idx="1"/>
          </p:nvPr>
        </p:nvSpPr>
        <p:spPr>
          <a:xfrm>
            <a:off x="4159225" y="2160589"/>
            <a:ext cx="5114776" cy="3880773"/>
          </a:xfrm>
        </p:spPr>
        <p:txBody>
          <a:bodyPr>
            <a:normAutofit/>
          </a:bodyPr>
          <a:lstStyle/>
          <a:p>
            <a:r>
              <a:rPr lang="sl-SI">
                <a:effectLst/>
                <a:latin typeface="Calibri" panose="020F0502020204030204" pitchFamily="34" charset="0"/>
                <a:ea typeface="Calibri" panose="020F0502020204030204" pitchFamily="34" charset="0"/>
                <a:cs typeface="Times New Roman" panose="02020603050405020304" pitchFamily="18" charset="0"/>
              </a:rPr>
              <a:t>Današnji dan je bil namenjen raziskovanju glavnega mesta Danske </a:t>
            </a:r>
            <a:r>
              <a:rPr lang="sl-SI" err="1">
                <a:effectLst/>
                <a:latin typeface="Calibri" panose="020F0502020204030204" pitchFamily="34" charset="0"/>
                <a:ea typeface="Calibri" panose="020F0502020204030204" pitchFamily="34" charset="0"/>
                <a:cs typeface="Times New Roman" panose="02020603050405020304" pitchFamily="18" charset="0"/>
              </a:rPr>
              <a:t>Kopenhagem</a:t>
            </a:r>
            <a:r>
              <a:rPr lang="sl-SI">
                <a:effectLst/>
                <a:latin typeface="Calibri" panose="020F0502020204030204" pitchFamily="34" charset="0"/>
                <a:ea typeface="Calibri" panose="020F0502020204030204" pitchFamily="34" charset="0"/>
                <a:cs typeface="Times New Roman" panose="02020603050405020304" pitchFamily="18" charset="0"/>
              </a:rPr>
              <a:t>. Je najbolj naseljeno mesto Danske z 1,4 milijona prebivalcev. V mestu je sedež parlamenta, monarhije in vlade. Je tudi gospodarsko, izobraževalno ter kulturno središče in ga imenujejo tudi </a:t>
            </a:r>
            <a:r>
              <a:rPr lang="sl-SI" i="1">
                <a:effectLst/>
                <a:latin typeface="Calibri" panose="020F0502020204030204" pitchFamily="34" charset="0"/>
                <a:ea typeface="Calibri" panose="020F0502020204030204" pitchFamily="34" charset="0"/>
                <a:cs typeface="Times New Roman" panose="02020603050405020304" pitchFamily="18" charset="0"/>
              </a:rPr>
              <a:t>severni Pariz.</a:t>
            </a:r>
            <a:r>
              <a:rPr lang="sl-SI">
                <a:effectLst/>
                <a:latin typeface="Calibri" panose="020F0502020204030204" pitchFamily="34" charset="0"/>
                <a:ea typeface="Calibri" panose="020F0502020204030204" pitchFamily="34" charset="0"/>
                <a:cs typeface="Times New Roman" panose="02020603050405020304" pitchFamily="18" charset="0"/>
              </a:rPr>
              <a:t> Ogledali smo si nekaj znamenitosti: Malo morsko deklico, kraljevo palačo, grad </a:t>
            </a:r>
            <a:r>
              <a:rPr lang="sl-SI" err="1">
                <a:effectLst/>
                <a:latin typeface="Calibri" panose="020F0502020204030204" pitchFamily="34" charset="0"/>
                <a:ea typeface="Calibri" panose="020F0502020204030204" pitchFamily="34" charset="0"/>
                <a:cs typeface="Times New Roman" panose="02020603050405020304" pitchFamily="18" charset="0"/>
              </a:rPr>
              <a:t>Rosenborg</a:t>
            </a:r>
            <a:r>
              <a:rPr lang="sl-SI">
                <a:effectLst/>
                <a:latin typeface="Calibri" panose="020F0502020204030204" pitchFamily="34" charset="0"/>
                <a:ea typeface="Calibri" panose="020F0502020204030204" pitchFamily="34" charset="0"/>
                <a:cs typeface="Times New Roman" panose="02020603050405020304" pitchFamily="18" charset="0"/>
              </a:rPr>
              <a:t>, spomenik Hans </a:t>
            </a:r>
            <a:r>
              <a:rPr lang="sl-SI" err="1">
                <a:effectLst/>
                <a:latin typeface="Calibri" panose="020F0502020204030204" pitchFamily="34" charset="0"/>
                <a:ea typeface="Calibri" panose="020F0502020204030204" pitchFamily="34" charset="0"/>
                <a:cs typeface="Times New Roman" panose="02020603050405020304" pitchFamily="18" charset="0"/>
              </a:rPr>
              <a:t>Chistiana</a:t>
            </a:r>
            <a:r>
              <a:rPr lang="sl-SI">
                <a:effectLst/>
                <a:latin typeface="Calibri" panose="020F0502020204030204" pitchFamily="34" charset="0"/>
                <a:ea typeface="Calibri" panose="020F0502020204030204" pitchFamily="34" charset="0"/>
                <a:cs typeface="Times New Roman" panose="02020603050405020304" pitchFamily="18" charset="0"/>
              </a:rPr>
              <a:t> Andersena, zabaviščni park Tivoli in se sprehodili po ulicah mesta. Za zaključek pa smo še bili v zabaviščnem parku Tivoli.</a:t>
            </a:r>
          </a:p>
          <a:p>
            <a:endParaRPr lang="sl-SI" dirty="0"/>
          </a:p>
        </p:txBody>
      </p:sp>
      <p:pic>
        <p:nvPicPr>
          <p:cNvPr id="8" name="Slika 7">
            <a:extLst>
              <a:ext uri="{FF2B5EF4-FFF2-40B4-BE49-F238E27FC236}">
                <a16:creationId xmlns:a16="http://schemas.microsoft.com/office/drawing/2014/main" id="{FE0A6AAB-9344-3866-E9CE-DE11AD19AA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4" name="Slika 10">
            <a:extLst>
              <a:ext uri="{FF2B5EF4-FFF2-40B4-BE49-F238E27FC236}">
                <a16:creationId xmlns:a16="http://schemas.microsoft.com/office/drawing/2014/main" id="{71E66F93-4F4F-7419-7821-C42D313F2982}"/>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115428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131DBDE9-A1CD-52C0-C426-1C588C0CD2AA}"/>
              </a:ext>
            </a:extLst>
          </p:cNvPr>
          <p:cNvSpPr>
            <a:spLocks noGrp="1"/>
          </p:cNvSpPr>
          <p:nvPr>
            <p:ph type="title"/>
          </p:nvPr>
        </p:nvSpPr>
        <p:spPr>
          <a:xfrm>
            <a:off x="4056463" y="609600"/>
            <a:ext cx="5217538" cy="1320800"/>
          </a:xfrm>
        </p:spPr>
        <p:txBody>
          <a:bodyPr>
            <a:normAutofit/>
          </a:bodyPr>
          <a:lstStyle/>
          <a:p>
            <a:r>
              <a:rPr lang="sl-SI" dirty="0"/>
              <a:t>13. Dan ( 20.10.2023)</a:t>
            </a:r>
          </a:p>
        </p:txBody>
      </p:sp>
      <p:pic>
        <p:nvPicPr>
          <p:cNvPr id="7" name="Slika 6" descr="Slika, ki vsebuje besede letalo, nebo, let, na prostem&#10;&#10;Opis je samodejno ustvarjen">
            <a:extLst>
              <a:ext uri="{FF2B5EF4-FFF2-40B4-BE49-F238E27FC236}">
                <a16:creationId xmlns:a16="http://schemas.microsoft.com/office/drawing/2014/main" id="{BAC0CBB3-8E07-25F3-0AC3-FB189D1DE15C}"/>
              </a:ext>
            </a:extLst>
          </p:cNvPr>
          <p:cNvPicPr>
            <a:picLocks noChangeAspect="1"/>
          </p:cNvPicPr>
          <p:nvPr/>
        </p:nvPicPr>
        <p:blipFill rotWithShape="1">
          <a:blip r:embed="rId2">
            <a:extLst>
              <a:ext uri="{28A0092B-C50C-407E-A947-70E740481C1C}">
                <a14:useLocalDpi xmlns:a14="http://schemas.microsoft.com/office/drawing/2010/main" val="0"/>
              </a:ext>
            </a:extLst>
          </a:blip>
          <a:srcRect l="10708" r="14706"/>
          <a:stretch/>
        </p:blipFill>
        <p:spPr>
          <a:xfrm rot="5400000">
            <a:off x="686008" y="600925"/>
            <a:ext cx="3127248" cy="3144597"/>
          </a:xfrm>
          <a:prstGeom prst="rect">
            <a:avLst/>
          </a:prstGeom>
        </p:spPr>
      </p:pic>
      <p:sp>
        <p:nvSpPr>
          <p:cNvPr id="15" name="Isosceles Triangle 8">
            <a:extLst>
              <a:ext uri="{FF2B5EF4-FFF2-40B4-BE49-F238E27FC236}">
                <a16:creationId xmlns:a16="http://schemas.microsoft.com/office/drawing/2014/main" id="{1AE166DB-AAFD-43D1-8EC4-ADD4E4C3F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3" name="Označba mesta vsebine 2">
            <a:extLst>
              <a:ext uri="{FF2B5EF4-FFF2-40B4-BE49-F238E27FC236}">
                <a16:creationId xmlns:a16="http://schemas.microsoft.com/office/drawing/2014/main" id="{1384A125-1042-71D6-5A17-3FAD234FA5E9}"/>
              </a:ext>
            </a:extLst>
          </p:cNvPr>
          <p:cNvSpPr>
            <a:spLocks noGrp="1"/>
          </p:cNvSpPr>
          <p:nvPr>
            <p:ph idx="1"/>
          </p:nvPr>
        </p:nvSpPr>
        <p:spPr>
          <a:xfrm>
            <a:off x="4062394" y="2160589"/>
            <a:ext cx="5211607" cy="3880773"/>
          </a:xfrm>
        </p:spPr>
        <p:txBody>
          <a:bodyPr>
            <a:normAutofit/>
          </a:bodyPr>
          <a:lstStyle/>
          <a:p>
            <a:pPr>
              <a:spcAft>
                <a:spcPts val="800"/>
              </a:spcAft>
            </a:pPr>
            <a:r>
              <a:rPr lang="sl-SI" dirty="0">
                <a:effectLst/>
                <a:latin typeface="Calibri" panose="020F0502020204030204" pitchFamily="34" charset="0"/>
                <a:ea typeface="Calibri" panose="020F0502020204030204" pitchFamily="34" charset="0"/>
                <a:cs typeface="Times New Roman" panose="02020603050405020304" pitchFamily="18" charset="0"/>
              </a:rPr>
              <a:t> Danes smo imeli še zaključek naše 14 dnevne izmenjave. Pri angleščini smo predstavili svoje aktivnosti nato pa smo dobili še </a:t>
            </a:r>
            <a:r>
              <a:rPr lang="sl-SI" dirty="0" err="1">
                <a:effectLst/>
                <a:latin typeface="Calibri" panose="020F0502020204030204" pitchFamily="34" charset="0"/>
                <a:ea typeface="Calibri" panose="020F0502020204030204" pitchFamily="34" charset="0"/>
                <a:cs typeface="Times New Roman" panose="02020603050405020304" pitchFamily="18" charset="0"/>
              </a:rPr>
              <a:t>certifikate.Za</a:t>
            </a:r>
            <a:r>
              <a:rPr lang="sl-SI" dirty="0">
                <a:effectLst/>
                <a:latin typeface="Calibri" panose="020F0502020204030204" pitchFamily="34" charset="0"/>
                <a:ea typeface="Calibri" panose="020F0502020204030204" pitchFamily="34" charset="0"/>
                <a:cs typeface="Times New Roman" panose="02020603050405020304" pitchFamily="18" charset="0"/>
              </a:rPr>
              <a:t> prevoz domov smo uporabili javni avtobusni prevoz in S-</a:t>
            </a:r>
            <a:r>
              <a:rPr lang="sl-SI" dirty="0" err="1">
                <a:effectLst/>
                <a:latin typeface="Calibri" panose="020F0502020204030204" pitchFamily="34" charset="0"/>
                <a:ea typeface="Calibri" panose="020F0502020204030204" pitchFamily="34" charset="0"/>
                <a:cs typeface="Times New Roman" panose="02020603050405020304" pitchFamily="18" charset="0"/>
              </a:rPr>
              <a:t>train</a:t>
            </a:r>
            <a:r>
              <a:rPr lang="sl-SI" dirty="0">
                <a:effectLst/>
                <a:latin typeface="Calibri" panose="020F0502020204030204" pitchFamily="34" charset="0"/>
                <a:ea typeface="Calibri" panose="020F0502020204030204" pitchFamily="34" charset="0"/>
                <a:cs typeface="Times New Roman" panose="02020603050405020304" pitchFamily="18" charset="0"/>
              </a:rPr>
              <a:t> </a:t>
            </a:r>
            <a:r>
              <a:rPr lang="sl-SI" dirty="0" err="1">
                <a:effectLst/>
                <a:latin typeface="Calibri" panose="020F0502020204030204" pitchFamily="34" charset="0"/>
                <a:ea typeface="Calibri" panose="020F0502020204030204" pitchFamily="34" charset="0"/>
                <a:cs typeface="Times New Roman" panose="02020603050405020304" pitchFamily="18" charset="0"/>
              </a:rPr>
              <a:t>Lokaltog</a:t>
            </a:r>
            <a:r>
              <a:rPr lang="sl-SI" dirty="0">
                <a:effectLst/>
                <a:latin typeface="Calibri" panose="020F0502020204030204" pitchFamily="34" charset="0"/>
                <a:ea typeface="Calibri" panose="020F0502020204030204" pitchFamily="34" charset="0"/>
                <a:cs typeface="Times New Roman" panose="02020603050405020304" pitchFamily="18" charset="0"/>
              </a:rPr>
              <a:t> (zasebna železnica, ki povezuje glavno mesto z odročnimi okrožji, med njimi tudi letališče </a:t>
            </a:r>
            <a:r>
              <a:rPr lang="sl-SI" dirty="0" err="1">
                <a:effectLst/>
                <a:latin typeface="Calibri" panose="020F0502020204030204" pitchFamily="34" charset="0"/>
                <a:ea typeface="Calibri" panose="020F0502020204030204" pitchFamily="34" charset="0"/>
                <a:cs typeface="Times New Roman" panose="02020603050405020304" pitchFamily="18" charset="0"/>
              </a:rPr>
              <a:t>Kastrup</a:t>
            </a:r>
            <a:r>
              <a:rPr lang="sl-SI" dirty="0">
                <a:effectLst/>
                <a:latin typeface="Calibri" panose="020F0502020204030204" pitchFamily="34" charset="0"/>
                <a:ea typeface="Calibri" panose="020F0502020204030204" pitchFamily="34" charset="0"/>
                <a:cs typeface="Times New Roman" panose="02020603050405020304" pitchFamily="18" charset="0"/>
              </a:rPr>
              <a:t> na katerem smo pristali v nedeljo 8. 10. in odleteli v petek 20. 10.</a:t>
            </a:r>
          </a:p>
          <a:p>
            <a:endParaRPr lang="sl-SI" dirty="0"/>
          </a:p>
        </p:txBody>
      </p:sp>
      <p:sp>
        <p:nvSpPr>
          <p:cNvPr id="14" name="Rectangle 13">
            <a:extLst>
              <a:ext uri="{FF2B5EF4-FFF2-40B4-BE49-F238E27FC236}">
                <a16:creationId xmlns:a16="http://schemas.microsoft.com/office/drawing/2014/main" id="{625D60D8-BD85-41C5-AD1D-0828926F2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26230" y="5618029"/>
            <a:ext cx="618066" cy="22860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Slika 4" descr="Slika, ki vsebuje besede jeklo, zaprt prostor, stavba, inženiring&#10;&#10;Opis je samodejno ustvarjen">
            <a:extLst>
              <a:ext uri="{FF2B5EF4-FFF2-40B4-BE49-F238E27FC236}">
                <a16:creationId xmlns:a16="http://schemas.microsoft.com/office/drawing/2014/main" id="{7162964F-B4AF-EE58-74C0-F033BE80A168}"/>
              </a:ext>
            </a:extLst>
          </p:cNvPr>
          <p:cNvPicPr>
            <a:picLocks noChangeAspect="1"/>
          </p:cNvPicPr>
          <p:nvPr/>
        </p:nvPicPr>
        <p:blipFill rotWithShape="1">
          <a:blip r:embed="rId3">
            <a:extLst>
              <a:ext uri="{28A0092B-C50C-407E-A947-70E740481C1C}">
                <a14:useLocalDpi xmlns:a14="http://schemas.microsoft.com/office/drawing/2010/main" val="0"/>
              </a:ext>
            </a:extLst>
          </a:blip>
          <a:srcRect l="8610" r="41871"/>
          <a:stretch/>
        </p:blipFill>
        <p:spPr>
          <a:xfrm rot="5400000">
            <a:off x="1211510" y="3431271"/>
            <a:ext cx="2076245" cy="3144597"/>
          </a:xfrm>
          <a:prstGeom prst="rect">
            <a:avLst/>
          </a:prstGeom>
        </p:spPr>
      </p:pic>
      <p:pic>
        <p:nvPicPr>
          <p:cNvPr id="8" name="Slika 7">
            <a:extLst>
              <a:ext uri="{FF2B5EF4-FFF2-40B4-BE49-F238E27FC236}">
                <a16:creationId xmlns:a16="http://schemas.microsoft.com/office/drawing/2014/main" id="{4C764824-E572-F396-115A-493AF2171C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4" name="Slika 10">
            <a:extLst>
              <a:ext uri="{FF2B5EF4-FFF2-40B4-BE49-F238E27FC236}">
                <a16:creationId xmlns:a16="http://schemas.microsoft.com/office/drawing/2014/main" id="{1C5D3E99-4315-5932-08FF-DAC4562BAE79}"/>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4032441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Označba mesta vsebine 8" descr="Slika, ki vsebuje besede pnevmatika, kolo, prevoz, traktor&#10;&#10;Opis je samodejno ustvarjen">
            <a:extLst>
              <a:ext uri="{FF2B5EF4-FFF2-40B4-BE49-F238E27FC236}">
                <a16:creationId xmlns:a16="http://schemas.microsoft.com/office/drawing/2014/main" id="{EB6FB0FA-DF24-416D-60AA-A0A34AC05E1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4910" b="4"/>
          <a:stretch/>
        </p:blipFill>
        <p:spPr>
          <a:xfrm>
            <a:off x="452814" y="-1"/>
            <a:ext cx="4431171" cy="2621148"/>
          </a:xfrm>
          <a:custGeom>
            <a:avLst/>
            <a:gdLst/>
            <a:ahLst/>
            <a:cxnLst/>
            <a:rect l="l" t="t" r="r" b="b"/>
            <a:pathLst>
              <a:path w="4431171" h="2621148">
                <a:moveTo>
                  <a:pt x="389783" y="0"/>
                </a:moveTo>
                <a:lnTo>
                  <a:pt x="4431171" y="0"/>
                </a:lnTo>
                <a:lnTo>
                  <a:pt x="4431171" y="1"/>
                </a:lnTo>
                <a:lnTo>
                  <a:pt x="3573751" y="1"/>
                </a:lnTo>
                <a:lnTo>
                  <a:pt x="3182231" y="2621148"/>
                </a:lnTo>
                <a:lnTo>
                  <a:pt x="0" y="2621148"/>
                </a:lnTo>
                <a:close/>
              </a:path>
            </a:pathLst>
          </a:custGeom>
        </p:spPr>
      </p:pic>
      <p:sp>
        <p:nvSpPr>
          <p:cNvPr id="2" name="Naslov 1">
            <a:extLst>
              <a:ext uri="{FF2B5EF4-FFF2-40B4-BE49-F238E27FC236}">
                <a16:creationId xmlns:a16="http://schemas.microsoft.com/office/drawing/2014/main" id="{93C33677-DFEC-7D89-054C-F39803289BC4}"/>
              </a:ext>
            </a:extLst>
          </p:cNvPr>
          <p:cNvSpPr>
            <a:spLocks noGrp="1"/>
          </p:cNvSpPr>
          <p:nvPr>
            <p:ph type="title"/>
          </p:nvPr>
        </p:nvSpPr>
        <p:spPr>
          <a:xfrm>
            <a:off x="4159225" y="609600"/>
            <a:ext cx="5114776" cy="1320800"/>
          </a:xfrm>
        </p:spPr>
        <p:txBody>
          <a:bodyPr vert="horz" lIns="91440" tIns="45720" rIns="91440" bIns="45720" rtlCol="0" anchor="t">
            <a:normAutofit/>
          </a:bodyPr>
          <a:lstStyle/>
          <a:p>
            <a:r>
              <a:rPr lang="en-US"/>
              <a:t>1. Dan ( 9.10.2023 </a:t>
            </a:r>
          </a:p>
        </p:txBody>
      </p:sp>
      <p:pic>
        <p:nvPicPr>
          <p:cNvPr id="1026" name="Picture 2" descr="Slika, ki vsebuje besede strop, jeklo, tla, infrastruktura&#10;&#10;Opis je samodejno ustvarjen">
            <a:extLst>
              <a:ext uri="{FF2B5EF4-FFF2-40B4-BE49-F238E27FC236}">
                <a16:creationId xmlns:a16="http://schemas.microsoft.com/office/drawing/2014/main" id="{E5B430E2-27CD-5FF9-00E4-7677C73499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94" b="2589"/>
          <a:stretch/>
        </p:blipFill>
        <p:spPr bwMode="auto">
          <a:xfrm>
            <a:off x="1" y="2621147"/>
            <a:ext cx="3635044" cy="4236853"/>
          </a:xfrm>
          <a:custGeom>
            <a:avLst/>
            <a:gdLst/>
            <a:ahLst/>
            <a:cxnLst/>
            <a:rect l="l" t="t" r="r" b="b"/>
            <a:pathLst>
              <a:path w="3635044" h="4236853">
                <a:moveTo>
                  <a:pt x="452813" y="0"/>
                </a:moveTo>
                <a:lnTo>
                  <a:pt x="3635044" y="0"/>
                </a:lnTo>
                <a:lnTo>
                  <a:pt x="3002185" y="4236853"/>
                </a:lnTo>
                <a:lnTo>
                  <a:pt x="0" y="4236853"/>
                </a:lnTo>
                <a:lnTo>
                  <a:pt x="0" y="3045007"/>
                </a:lnTo>
                <a:close/>
              </a:path>
            </a:pathLst>
          </a:custGeom>
          <a:noFill/>
          <a:extLst>
            <a:ext uri="{909E8E84-426E-40DD-AFC4-6F175D3DCCD1}">
              <a14:hiddenFill xmlns:a14="http://schemas.microsoft.com/office/drawing/2010/main">
                <a:solidFill>
                  <a:srgbClr val="FFFFFF"/>
                </a:solidFill>
              </a14:hiddenFill>
            </a:ext>
          </a:extLst>
        </p:spPr>
      </p:pic>
      <p:sp>
        <p:nvSpPr>
          <p:cNvPr id="1035" name="Isosceles Triangle 30">
            <a:extLst>
              <a:ext uri="{FF2B5EF4-FFF2-40B4-BE49-F238E27FC236}">
                <a16:creationId xmlns:a16="http://schemas.microsoft.com/office/drawing/2014/main" id="{5212AA65-AC96-4A92-A0FD-EE0749BFFB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cxnSp>
        <p:nvCxnSpPr>
          <p:cNvPr id="1036" name="Straight Connector 1032">
            <a:extLst>
              <a:ext uri="{FF2B5EF4-FFF2-40B4-BE49-F238E27FC236}">
                <a16:creationId xmlns:a16="http://schemas.microsoft.com/office/drawing/2014/main" id="{38770F72-E528-4C5A-AE35-FC504F42AC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292" y="2621146"/>
            <a:ext cx="325647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PoljeZBesedilom 12">
            <a:extLst>
              <a:ext uri="{FF2B5EF4-FFF2-40B4-BE49-F238E27FC236}">
                <a16:creationId xmlns:a16="http://schemas.microsoft.com/office/drawing/2014/main" id="{167C800A-A214-AC90-DEF1-5118451D7A42}"/>
              </a:ext>
            </a:extLst>
          </p:cNvPr>
          <p:cNvSpPr txBox="1"/>
          <p:nvPr/>
        </p:nvSpPr>
        <p:spPr>
          <a:xfrm>
            <a:off x="4159225" y="2160589"/>
            <a:ext cx="5114776" cy="3880773"/>
          </a:xfrm>
          <a:prstGeom prst="rect">
            <a:avLst/>
          </a:prstGeom>
        </p:spPr>
        <p:txBody>
          <a:bodyPr vert="horz" lIns="91440" tIns="45720" rIns="91440" bIns="45720" rtlCol="0">
            <a:normAutofit/>
          </a:bodyPr>
          <a:lstStyle/>
          <a:p>
            <a:pPr>
              <a:spcBef>
                <a:spcPts val="1000"/>
              </a:spcBef>
              <a:buClr>
                <a:schemeClr val="accent1"/>
              </a:buClr>
              <a:buSzPct val="80000"/>
              <a:buFont typeface="Wingdings 3" charset="2"/>
              <a:buChar char=""/>
            </a:pPr>
            <a:r>
              <a:rPr lang="sl-SI" dirty="0">
                <a:solidFill>
                  <a:schemeClr val="tx1">
                    <a:lumMod val="75000"/>
                    <a:lumOff val="25000"/>
                  </a:schemeClr>
                </a:solidFill>
              </a:rPr>
              <a:t> Predstavitev programa izmenjave </a:t>
            </a:r>
          </a:p>
          <a:p>
            <a:pPr>
              <a:spcBef>
                <a:spcPts val="1000"/>
              </a:spcBef>
              <a:buClr>
                <a:schemeClr val="accent1"/>
              </a:buClr>
              <a:buSzPct val="80000"/>
              <a:buFont typeface="Wingdings 3" charset="2"/>
              <a:buChar char=""/>
            </a:pPr>
            <a:r>
              <a:rPr lang="sl-SI" dirty="0">
                <a:solidFill>
                  <a:schemeClr val="tx1">
                    <a:lumMod val="75000"/>
                    <a:lumOff val="25000"/>
                  </a:schemeClr>
                </a:solidFill>
              </a:rPr>
              <a:t>Predstavitev vseh udeležencev izmenjave, dijaki prijamo iz Češke, Avstrije in Slovenije</a:t>
            </a:r>
            <a:endParaRPr lang="en-US" dirty="0">
              <a:solidFill>
                <a:schemeClr val="tx1">
                  <a:lumMod val="75000"/>
                  <a:lumOff val="25000"/>
                </a:schemeClr>
              </a:solidFill>
            </a:endParaRPr>
          </a:p>
          <a:p>
            <a:pPr>
              <a:spcBef>
                <a:spcPts val="1000"/>
              </a:spcBef>
              <a:buClr>
                <a:schemeClr val="accent1"/>
              </a:buClr>
              <a:buSzPct val="80000"/>
              <a:buFont typeface="Wingdings 3" charset="2"/>
              <a:buChar char=""/>
            </a:pPr>
            <a:r>
              <a:rPr lang="en-US" dirty="0">
                <a:solidFill>
                  <a:schemeClr val="tx1">
                    <a:lumMod val="75000"/>
                    <a:lumOff val="25000"/>
                  </a:schemeClr>
                </a:solidFill>
              </a:rPr>
              <a:t>-Ogled </a:t>
            </a:r>
            <a:r>
              <a:rPr lang="en-US" dirty="0" err="1">
                <a:solidFill>
                  <a:schemeClr val="tx1">
                    <a:lumMod val="75000"/>
                    <a:lumOff val="25000"/>
                  </a:schemeClr>
                </a:solidFill>
              </a:rPr>
              <a:t>šolske</a:t>
            </a:r>
            <a:r>
              <a:rPr lang="en-US" dirty="0">
                <a:solidFill>
                  <a:schemeClr val="tx1">
                    <a:lumMod val="75000"/>
                    <a:lumOff val="25000"/>
                  </a:schemeClr>
                </a:solidFill>
              </a:rPr>
              <a:t> </a:t>
            </a:r>
            <a:r>
              <a:rPr lang="en-US" dirty="0" err="1">
                <a:solidFill>
                  <a:schemeClr val="tx1">
                    <a:lumMod val="75000"/>
                    <a:lumOff val="25000"/>
                  </a:schemeClr>
                </a:solidFill>
              </a:rPr>
              <a:t>kmetije</a:t>
            </a:r>
            <a:endParaRPr lang="en-US" dirty="0">
              <a:solidFill>
                <a:schemeClr val="tx1">
                  <a:lumMod val="75000"/>
                  <a:lumOff val="25000"/>
                </a:schemeClr>
              </a:solidFill>
            </a:endParaRPr>
          </a:p>
        </p:txBody>
      </p:sp>
      <p:sp>
        <p:nvSpPr>
          <p:cNvPr id="4" name="AutoShape 4">
            <a:extLst>
              <a:ext uri="{FF2B5EF4-FFF2-40B4-BE49-F238E27FC236}">
                <a16:creationId xmlns:a16="http://schemas.microsoft.com/office/drawing/2014/main" id="{97C32F21-544B-08DA-5CA8-72E729348D2C}"/>
              </a:ext>
            </a:extLst>
          </p:cNvPr>
          <p:cNvSpPr>
            <a:spLocks noChangeAspect="1" noChangeArrowheads="1"/>
          </p:cNvSpPr>
          <p:nvPr/>
        </p:nvSpPr>
        <p:spPr bwMode="auto">
          <a:xfrm>
            <a:off x="5943599" y="3276600"/>
            <a:ext cx="2167247"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 name="Slika 2">
            <a:extLst>
              <a:ext uri="{FF2B5EF4-FFF2-40B4-BE49-F238E27FC236}">
                <a16:creationId xmlns:a16="http://schemas.microsoft.com/office/drawing/2014/main" id="{9B9BA484-BD24-711D-6CB3-985BD09854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5" name="Slika 10">
            <a:extLst>
              <a:ext uri="{FF2B5EF4-FFF2-40B4-BE49-F238E27FC236}">
                <a16:creationId xmlns:a16="http://schemas.microsoft.com/office/drawing/2014/main" id="{862EB997-26F0-0E4E-C347-B6689E64BCED}"/>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13207503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 name="Slika 29" descr="Slika, ki vsebuje besede oblačila, zaprt prostor, oseba, tabla&#10;&#10;Opis je samodejno ustvarjen">
            <a:extLst>
              <a:ext uri="{FF2B5EF4-FFF2-40B4-BE49-F238E27FC236}">
                <a16:creationId xmlns:a16="http://schemas.microsoft.com/office/drawing/2014/main" id="{3575D4EA-31C2-76F0-48E2-D2B4EDC6C170}"/>
              </a:ext>
            </a:extLst>
          </p:cNvPr>
          <p:cNvPicPr>
            <a:picLocks noChangeAspect="1"/>
          </p:cNvPicPr>
          <p:nvPr/>
        </p:nvPicPr>
        <p:blipFill rotWithShape="1">
          <a:blip r:embed="rId2">
            <a:extLst>
              <a:ext uri="{28A0092B-C50C-407E-A947-70E740481C1C}">
                <a14:useLocalDpi xmlns:a14="http://schemas.microsoft.com/office/drawing/2010/main" val="0"/>
              </a:ext>
            </a:extLst>
          </a:blip>
          <a:srcRect l="11142" r="14198"/>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slov 1">
            <a:extLst>
              <a:ext uri="{FF2B5EF4-FFF2-40B4-BE49-F238E27FC236}">
                <a16:creationId xmlns:a16="http://schemas.microsoft.com/office/drawing/2014/main" id="{F0342026-13EF-55FB-CC2B-38EC559B64E9}"/>
              </a:ext>
            </a:extLst>
          </p:cNvPr>
          <p:cNvSpPr>
            <a:spLocks noGrp="1"/>
          </p:cNvSpPr>
          <p:nvPr>
            <p:ph type="title"/>
          </p:nvPr>
        </p:nvSpPr>
        <p:spPr>
          <a:xfrm>
            <a:off x="4159225" y="609600"/>
            <a:ext cx="5114776" cy="1320800"/>
          </a:xfrm>
        </p:spPr>
        <p:txBody>
          <a:bodyPr>
            <a:normAutofit/>
          </a:bodyPr>
          <a:lstStyle/>
          <a:p>
            <a:r>
              <a:rPr lang="sl-SI"/>
              <a:t>2. Dan (10.10.2023) </a:t>
            </a:r>
            <a:endParaRPr lang="sl-SI" dirty="0"/>
          </a:p>
        </p:txBody>
      </p:sp>
      <p:pic>
        <p:nvPicPr>
          <p:cNvPr id="29" name="Označba mesta vsebine 24" descr="Slika, ki vsebuje besede pohištvo, miza, zaprt prostor, oseba&#10;&#10;Opis je samodejno ustvarjen">
            <a:extLst>
              <a:ext uri="{FF2B5EF4-FFF2-40B4-BE49-F238E27FC236}">
                <a16:creationId xmlns:a16="http://schemas.microsoft.com/office/drawing/2014/main" id="{B1CD0E18-6177-E34B-48E5-88C8D9662E47}"/>
              </a:ext>
            </a:extLst>
          </p:cNvPr>
          <p:cNvPicPr>
            <a:picLocks noChangeAspect="1"/>
          </p:cNvPicPr>
          <p:nvPr/>
        </p:nvPicPr>
        <p:blipFill rotWithShape="1">
          <a:blip r:embed="rId3">
            <a:extLst>
              <a:ext uri="{28A0092B-C50C-407E-A947-70E740481C1C}">
                <a14:useLocalDpi xmlns:a14="http://schemas.microsoft.com/office/drawing/2010/main" val="0"/>
              </a:ext>
            </a:extLst>
          </a:blip>
          <a:srcRect r="4" b="26825"/>
          <a:stretch/>
        </p:blipFill>
        <p:spPr bwMode="auto">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7"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28" name="Označba mesta vsebine 27">
            <a:extLst>
              <a:ext uri="{FF2B5EF4-FFF2-40B4-BE49-F238E27FC236}">
                <a16:creationId xmlns:a16="http://schemas.microsoft.com/office/drawing/2014/main" id="{71E43F17-8D66-60F6-FD9B-4CDDC0CB2103}"/>
              </a:ext>
            </a:extLst>
          </p:cNvPr>
          <p:cNvSpPr>
            <a:spLocks noGrp="1"/>
          </p:cNvSpPr>
          <p:nvPr>
            <p:ph idx="1"/>
          </p:nvPr>
        </p:nvSpPr>
        <p:spPr>
          <a:xfrm>
            <a:off x="4159225" y="2160589"/>
            <a:ext cx="5114776" cy="3880773"/>
          </a:xfrm>
        </p:spPr>
        <p:txBody>
          <a:bodyPr>
            <a:normAutofit/>
          </a:bodyPr>
          <a:lstStyle/>
          <a:p>
            <a:r>
              <a:rPr lang="sl-SI" sz="1800" dirty="0">
                <a:effectLst/>
                <a:latin typeface="Calibri" panose="020F0502020204030204" pitchFamily="34" charset="0"/>
                <a:ea typeface="Times New Roman" panose="02020603050405020304" pitchFamily="18" charset="0"/>
              </a:rPr>
              <a:t>Današnji pouk je temeljil na dveh strokovnih predmetih. Prvi dve uri smo imeli </a:t>
            </a:r>
            <a:r>
              <a:rPr lang="sl-SI" sz="1800" i="1" dirty="0" err="1">
                <a:effectLst/>
                <a:latin typeface="Calibri" panose="020F0502020204030204" pitchFamily="34" charset="0"/>
                <a:ea typeface="Times New Roman" panose="02020603050405020304" pitchFamily="18" charset="0"/>
              </a:rPr>
              <a:t>Plant</a:t>
            </a:r>
            <a:r>
              <a:rPr lang="sl-SI" sz="1800" i="1" dirty="0">
                <a:effectLst/>
                <a:latin typeface="Calibri" panose="020F0502020204030204" pitchFamily="34" charset="0"/>
                <a:ea typeface="Times New Roman" panose="02020603050405020304" pitchFamily="18" charset="0"/>
              </a:rPr>
              <a:t> </a:t>
            </a:r>
            <a:r>
              <a:rPr lang="sl-SI" sz="1800" i="1" dirty="0" err="1">
                <a:effectLst/>
                <a:latin typeface="Calibri" panose="020F0502020204030204" pitchFamily="34" charset="0"/>
                <a:ea typeface="Times New Roman" panose="02020603050405020304" pitchFamily="18" charset="0"/>
              </a:rPr>
              <a:t>biology</a:t>
            </a:r>
            <a:r>
              <a:rPr lang="sl-SI" sz="1800" dirty="0">
                <a:effectLst/>
                <a:latin typeface="Calibri" panose="020F0502020204030204" pitchFamily="34" charset="0"/>
                <a:ea typeface="Times New Roman" panose="02020603050405020304" pitchFamily="18" charset="0"/>
              </a:rPr>
              <a:t>. Učitelja je zanimalo kaj se učimo na posameznih šolah. Dobili smo tri vprašanja: koliko smo stari, kateri letnik obiskujemo in kakšne so naše izkušnje s kmetovanjem. Dijaki iz Avstrije imajo večinoma le izkušnje z domačih kmetij, češki dijaki imajo izkušnje z živalskimi ter botaničnimi vrtovi, mi pa iz šolskega posestva, delovišč in domačih kmetij. Zadnje štiri ure smo imeli prašičjerejo. Ogledali smo si posnetke osemenjevanja, poroda, nege in reja prašičev. Rešili smo delovne liste.  </a:t>
            </a:r>
            <a:endParaRPr lang="sl-SI" sz="1800" dirty="0">
              <a:effectLst/>
              <a:latin typeface="Times New Roman" panose="02020603050405020304" pitchFamily="18" charset="0"/>
              <a:ea typeface="Times New Roman" panose="02020603050405020304" pitchFamily="18" charset="0"/>
            </a:endParaRPr>
          </a:p>
          <a:p>
            <a:endParaRPr lang="sl-SI" dirty="0"/>
          </a:p>
        </p:txBody>
      </p:sp>
      <p:sp>
        <p:nvSpPr>
          <p:cNvPr id="23" name="AutoShape 38">
            <a:extLst>
              <a:ext uri="{FF2B5EF4-FFF2-40B4-BE49-F238E27FC236}">
                <a16:creationId xmlns:a16="http://schemas.microsoft.com/office/drawing/2014/main" id="{92D848C4-3BF8-E4D7-A52A-C8C1929F76D3}"/>
              </a:ext>
            </a:extLst>
          </p:cNvPr>
          <p:cNvSpPr>
            <a:spLocks noChangeAspect="1" noChangeArrowheads="1"/>
          </p:cNvSpPr>
          <p:nvPr/>
        </p:nvSpPr>
        <p:spPr bwMode="auto">
          <a:xfrm>
            <a:off x="292608" y="3276600"/>
            <a:ext cx="5955792"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3" name="Slika 2">
            <a:extLst>
              <a:ext uri="{FF2B5EF4-FFF2-40B4-BE49-F238E27FC236}">
                <a16:creationId xmlns:a16="http://schemas.microsoft.com/office/drawing/2014/main" id="{D88CE32E-1CA2-C4F2-02A5-86946C2CDF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4" name="Slika 10">
            <a:extLst>
              <a:ext uri="{FF2B5EF4-FFF2-40B4-BE49-F238E27FC236}">
                <a16:creationId xmlns:a16="http://schemas.microsoft.com/office/drawing/2014/main" id="{13D44F50-C3DB-FFE9-E174-674287465996}"/>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29721052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43F909E2-A610-1F4C-83B3-B6016AE57DA3}"/>
              </a:ext>
              <a:ext uri="{C183D7F6-B498-43B3-948B-1728B52AA6E4}">
                <adec:decorative xmlns:adec="http://schemas.microsoft.com/office/drawing/2017/decorative" val="1"/>
              </a:ext>
            </a:extLst>
          </p:cNvPr>
          <p:cNvSpPr>
            <a:spLocks noGrp="1"/>
          </p:cNvSpPr>
          <p:nvPr>
            <p:ph type="title"/>
          </p:nvPr>
        </p:nvSpPr>
        <p:spPr>
          <a:xfrm>
            <a:off x="4056463" y="609600"/>
            <a:ext cx="5217538" cy="1320800"/>
          </a:xfrm>
        </p:spPr>
        <p:txBody>
          <a:bodyPr>
            <a:normAutofit/>
          </a:bodyPr>
          <a:lstStyle/>
          <a:p>
            <a:r>
              <a:rPr lang="sl-SI"/>
              <a:t>3. Dan (11.10.2023)</a:t>
            </a:r>
          </a:p>
        </p:txBody>
      </p:sp>
      <p:pic>
        <p:nvPicPr>
          <p:cNvPr id="15" name="Slika 14" descr="Slika, ki vsebuje besede besedilo, pisarniški material, zaprt prostor, samolepilni listič&#10;&#10;Opis je samodejno ustvarjen">
            <a:extLst>
              <a:ext uri="{FF2B5EF4-FFF2-40B4-BE49-F238E27FC236}">
                <a16:creationId xmlns:a16="http://schemas.microsoft.com/office/drawing/2014/main" id="{B0AA6337-1D03-D336-8267-CC49B932F279}"/>
              </a:ext>
            </a:extLst>
          </p:cNvPr>
          <p:cNvPicPr>
            <a:picLocks noChangeAspect="1"/>
          </p:cNvPicPr>
          <p:nvPr/>
        </p:nvPicPr>
        <p:blipFill rotWithShape="1">
          <a:blip r:embed="rId2">
            <a:extLst>
              <a:ext uri="{28A0092B-C50C-407E-A947-70E740481C1C}">
                <a14:useLocalDpi xmlns:a14="http://schemas.microsoft.com/office/drawing/2010/main" val="0"/>
              </a:ext>
            </a:extLst>
          </a:blip>
          <a:srcRect l="2267" r="35681"/>
          <a:stretch/>
        </p:blipFill>
        <p:spPr>
          <a:xfrm rot="5400000">
            <a:off x="948759" y="338175"/>
            <a:ext cx="2601747" cy="3144597"/>
          </a:xfrm>
          <a:prstGeom prst="rect">
            <a:avLst/>
          </a:prstGeom>
        </p:spPr>
      </p:pic>
      <p:sp>
        <p:nvSpPr>
          <p:cNvPr id="43" name="Isosceles Triangle 8">
            <a:extLst>
              <a:ext uri="{FF2B5EF4-FFF2-40B4-BE49-F238E27FC236}">
                <a16:creationId xmlns:a16="http://schemas.microsoft.com/office/drawing/2014/main" id="{B5B9F7B6-0E4A-4A5F-BBBA-73496FAE5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3" name="Označba mesta vsebine 2">
            <a:extLst>
              <a:ext uri="{FF2B5EF4-FFF2-40B4-BE49-F238E27FC236}">
                <a16:creationId xmlns:a16="http://schemas.microsoft.com/office/drawing/2014/main" id="{DB54632D-F0B2-292C-BDCA-58946B2F289E}"/>
              </a:ext>
            </a:extLst>
          </p:cNvPr>
          <p:cNvSpPr>
            <a:spLocks noGrp="1"/>
          </p:cNvSpPr>
          <p:nvPr>
            <p:ph idx="1"/>
          </p:nvPr>
        </p:nvSpPr>
        <p:spPr>
          <a:xfrm>
            <a:off x="4062394" y="2160589"/>
            <a:ext cx="5211607" cy="3880773"/>
          </a:xfrm>
        </p:spPr>
        <p:txBody>
          <a:bodyPr>
            <a:normAutofit/>
          </a:bodyPr>
          <a:lstStyle/>
          <a:p>
            <a:r>
              <a:rPr lang="sl-SI" dirty="0">
                <a:effectLst/>
                <a:latin typeface="Calibri" panose="020F0502020204030204" pitchFamily="34" charset="0"/>
                <a:ea typeface="Calibri" panose="020F0502020204030204" pitchFamily="34" charset="0"/>
              </a:rPr>
              <a:t>Danes smo imeli kar osem ur, od tega prve štiri </a:t>
            </a:r>
            <a:r>
              <a:rPr lang="sl-SI" dirty="0" err="1">
                <a:effectLst/>
                <a:latin typeface="Calibri" panose="020F0502020204030204" pitchFamily="34" charset="0"/>
                <a:ea typeface="Calibri" panose="020F0502020204030204" pitchFamily="34" charset="0"/>
              </a:rPr>
              <a:t>Plant</a:t>
            </a:r>
            <a:r>
              <a:rPr lang="sl-SI" dirty="0">
                <a:effectLst/>
                <a:latin typeface="Calibri" panose="020F0502020204030204" pitchFamily="34" charset="0"/>
                <a:ea typeface="Calibri" panose="020F0502020204030204" pitchFamily="34" charset="0"/>
              </a:rPr>
              <a:t> </a:t>
            </a:r>
            <a:r>
              <a:rPr lang="sl-SI" dirty="0" err="1">
                <a:effectLst/>
                <a:latin typeface="Calibri" panose="020F0502020204030204" pitchFamily="34" charset="0"/>
                <a:ea typeface="Calibri" panose="020F0502020204030204" pitchFamily="34" charset="0"/>
              </a:rPr>
              <a:t>biology</a:t>
            </a:r>
            <a:r>
              <a:rPr lang="sl-SI" dirty="0">
                <a:effectLst/>
                <a:latin typeface="Calibri" panose="020F0502020204030204" pitchFamily="34" charset="0"/>
                <a:ea typeface="Calibri" panose="020F0502020204030204" pitchFamily="34" charset="0"/>
              </a:rPr>
              <a:t>, kjer smo obravnavali nekaj biologije človeka, poljedelstva in živinoreje. Učitelj nam je pokazal pribor za osemenjevanje svinj (vrečka s osemenjevalno tekočino in slamica).</a:t>
            </a:r>
          </a:p>
        </p:txBody>
      </p:sp>
      <p:sp>
        <p:nvSpPr>
          <p:cNvPr id="45" name="Rectangle 44">
            <a:extLst>
              <a:ext uri="{FF2B5EF4-FFF2-40B4-BE49-F238E27FC236}">
                <a16:creationId xmlns:a16="http://schemas.microsoft.com/office/drawing/2014/main" id="{B51D13AF-6D7E-42A4-BF57-BFDF66E1FE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26230" y="5618029"/>
            <a:ext cx="618066" cy="22860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Slika 16" descr="Slika, ki vsebuje besede sesalec, konj, na prostem, stavba&#10;&#10;Opis je samodejno ustvarjen">
            <a:extLst>
              <a:ext uri="{FF2B5EF4-FFF2-40B4-BE49-F238E27FC236}">
                <a16:creationId xmlns:a16="http://schemas.microsoft.com/office/drawing/2014/main" id="{84B8025B-801D-1E6B-BF13-AF204B6A4B95}"/>
              </a:ext>
            </a:extLst>
          </p:cNvPr>
          <p:cNvPicPr>
            <a:picLocks noChangeAspect="1"/>
          </p:cNvPicPr>
          <p:nvPr/>
        </p:nvPicPr>
        <p:blipFill rotWithShape="1">
          <a:blip r:embed="rId3">
            <a:extLst>
              <a:ext uri="{28A0092B-C50C-407E-A947-70E740481C1C}">
                <a14:useLocalDpi xmlns:a14="http://schemas.microsoft.com/office/drawing/2010/main" val="0"/>
              </a:ext>
            </a:extLst>
          </a:blip>
          <a:srcRect t="23686" b="29775"/>
          <a:stretch/>
        </p:blipFill>
        <p:spPr>
          <a:xfrm>
            <a:off x="677334" y="3439947"/>
            <a:ext cx="3144597" cy="2601746"/>
          </a:xfrm>
          <a:prstGeom prst="rect">
            <a:avLst/>
          </a:prstGeom>
        </p:spPr>
      </p:pic>
      <p:sp>
        <p:nvSpPr>
          <p:cNvPr id="4" name="AutoShape 2">
            <a:extLst>
              <a:ext uri="{FF2B5EF4-FFF2-40B4-BE49-F238E27FC236}">
                <a16:creationId xmlns:a16="http://schemas.microsoft.com/office/drawing/2014/main" id="{E058DC86-9EB4-AB22-DA08-C4AF21F116E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sl-SI"/>
          </a:p>
        </p:txBody>
      </p:sp>
      <p:pic>
        <p:nvPicPr>
          <p:cNvPr id="5" name="Slika 4">
            <a:extLst>
              <a:ext uri="{FF2B5EF4-FFF2-40B4-BE49-F238E27FC236}">
                <a16:creationId xmlns:a16="http://schemas.microsoft.com/office/drawing/2014/main" id="{3B0CA648-F3AA-D501-E9AD-AADBF727B9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6" name="Slika 10">
            <a:extLst>
              <a:ext uri="{FF2B5EF4-FFF2-40B4-BE49-F238E27FC236}">
                <a16:creationId xmlns:a16="http://schemas.microsoft.com/office/drawing/2014/main" id="{F28804A9-3D6F-540D-934B-924805EAB48D}"/>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1158987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Slika 4" descr="Slika, ki vsebuje besede kolo, pnevmatika, traktor, vozilo&#10;&#10;Opis je samodejno ustvarjen">
            <a:extLst>
              <a:ext uri="{FF2B5EF4-FFF2-40B4-BE49-F238E27FC236}">
                <a16:creationId xmlns:a16="http://schemas.microsoft.com/office/drawing/2014/main" id="{8498E63E-B3AF-A492-ACB5-B5CE549895C1}"/>
              </a:ext>
            </a:extLst>
          </p:cNvPr>
          <p:cNvPicPr>
            <a:picLocks noChangeAspect="1"/>
          </p:cNvPicPr>
          <p:nvPr/>
        </p:nvPicPr>
        <p:blipFill rotWithShape="1">
          <a:blip r:embed="rId2">
            <a:extLst>
              <a:ext uri="{28A0092B-C50C-407E-A947-70E740481C1C}">
                <a14:useLocalDpi xmlns:a14="http://schemas.microsoft.com/office/drawing/2010/main" val="0"/>
              </a:ext>
            </a:extLst>
          </a:blip>
          <a:srcRect l="453"/>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slov 1">
            <a:extLst>
              <a:ext uri="{FF2B5EF4-FFF2-40B4-BE49-F238E27FC236}">
                <a16:creationId xmlns:a16="http://schemas.microsoft.com/office/drawing/2014/main" id="{3F12E4A1-91D3-8A66-9002-168AE48CCEFA}"/>
              </a:ext>
            </a:extLst>
          </p:cNvPr>
          <p:cNvSpPr>
            <a:spLocks noGrp="1"/>
          </p:cNvSpPr>
          <p:nvPr>
            <p:ph type="title"/>
          </p:nvPr>
        </p:nvSpPr>
        <p:spPr>
          <a:xfrm>
            <a:off x="4159225" y="609600"/>
            <a:ext cx="5114776" cy="1320800"/>
          </a:xfrm>
        </p:spPr>
        <p:txBody>
          <a:bodyPr>
            <a:normAutofit/>
          </a:bodyPr>
          <a:lstStyle/>
          <a:p>
            <a:r>
              <a:rPr lang="sl-SI" dirty="0"/>
              <a:t>4. Dan ( 12.10.2023) </a:t>
            </a:r>
            <a:endParaRPr lang="sl-SI"/>
          </a:p>
        </p:txBody>
      </p:sp>
      <p:pic>
        <p:nvPicPr>
          <p:cNvPr id="7" name="Slika 6" descr="Slika, ki vsebuje besede prašič, oseba, tla, skupina&#10;&#10;Opis je samodejno ustvarjen">
            <a:extLst>
              <a:ext uri="{FF2B5EF4-FFF2-40B4-BE49-F238E27FC236}">
                <a16:creationId xmlns:a16="http://schemas.microsoft.com/office/drawing/2014/main" id="{56714D2D-F4BD-CB3E-18D7-F8073B32DBD2}"/>
              </a:ext>
            </a:extLst>
          </p:cNvPr>
          <p:cNvPicPr>
            <a:picLocks noChangeAspect="1"/>
          </p:cNvPicPr>
          <p:nvPr/>
        </p:nvPicPr>
        <p:blipFill rotWithShape="1">
          <a:blip r:embed="rId3">
            <a:extLst>
              <a:ext uri="{28A0092B-C50C-407E-A947-70E740481C1C}">
                <a14:useLocalDpi xmlns:a14="http://schemas.microsoft.com/office/drawing/2010/main" val="0"/>
              </a:ext>
            </a:extLst>
          </a:blip>
          <a:srcRect t="13440" r="4" b="13384"/>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2" name="Straight Connector 11">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3" name="Označba mesta vsebine 2">
            <a:extLst>
              <a:ext uri="{FF2B5EF4-FFF2-40B4-BE49-F238E27FC236}">
                <a16:creationId xmlns:a16="http://schemas.microsoft.com/office/drawing/2014/main" id="{978204A3-6DE5-61DD-0E56-E5E467DA0B47}"/>
              </a:ext>
            </a:extLst>
          </p:cNvPr>
          <p:cNvSpPr>
            <a:spLocks noGrp="1"/>
          </p:cNvSpPr>
          <p:nvPr>
            <p:ph idx="1"/>
          </p:nvPr>
        </p:nvSpPr>
        <p:spPr>
          <a:xfrm>
            <a:off x="4159225" y="2160589"/>
            <a:ext cx="5114776" cy="3880773"/>
          </a:xfrm>
        </p:spPr>
        <p:txBody>
          <a:bodyPr>
            <a:normAutofit/>
          </a:bodyPr>
          <a:lstStyle/>
          <a:p>
            <a:r>
              <a:rPr lang="sl-SI" b="0" i="0">
                <a:effectLst/>
                <a:latin typeface="Arial Nova" panose="020B0504020202020204" pitchFamily="34" charset="0"/>
              </a:rPr>
              <a:t>Danes se nam je dan odvijal bolj zanimivo, saj smo odšli na kmetijo </a:t>
            </a:r>
            <a:r>
              <a:rPr lang="sl-SI" b="0" i="0" err="1">
                <a:effectLst/>
                <a:latin typeface="Arial Nova" panose="020B0504020202020204" pitchFamily="34" charset="0"/>
              </a:rPr>
              <a:t>Frihedslund</a:t>
            </a:r>
            <a:r>
              <a:rPr lang="sl-SI" b="0" i="0">
                <a:effectLst/>
                <a:latin typeface="Arial Nova" panose="020B0504020202020204" pitchFamily="34" charset="0"/>
              </a:rPr>
              <a:t>, kjer vzrejajo pujse. Kmetija se deli na 2 dela: na vzrejo prašičev (cca. 1000) in na mehanizacijo s katero obdelujejo polja.  Kmetija ima v lasti 350 ha in 150 ha površin v najemu.  </a:t>
            </a:r>
            <a:endParaRPr lang="sl-SI" dirty="0"/>
          </a:p>
        </p:txBody>
      </p:sp>
      <p:pic>
        <p:nvPicPr>
          <p:cNvPr id="4" name="Slika 3">
            <a:extLst>
              <a:ext uri="{FF2B5EF4-FFF2-40B4-BE49-F238E27FC236}">
                <a16:creationId xmlns:a16="http://schemas.microsoft.com/office/drawing/2014/main" id="{A06FB859-E27E-4743-A558-F11EB97A0D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6" name="Slika 10">
            <a:extLst>
              <a:ext uri="{FF2B5EF4-FFF2-40B4-BE49-F238E27FC236}">
                <a16:creationId xmlns:a16="http://schemas.microsoft.com/office/drawing/2014/main" id="{62E36F3E-691A-C27A-F759-258FE64743C2}"/>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3559472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lika 6" descr="Slika, ki vsebuje besede na prostem, nebo, rastlina, okno&#10;&#10;Opis je samodejno ustvarjen">
            <a:extLst>
              <a:ext uri="{FF2B5EF4-FFF2-40B4-BE49-F238E27FC236}">
                <a16:creationId xmlns:a16="http://schemas.microsoft.com/office/drawing/2014/main" id="{9F078462-246B-A9C8-AF80-C17B1BAAE28B}"/>
              </a:ext>
            </a:extLst>
          </p:cNvPr>
          <p:cNvPicPr>
            <a:picLocks noChangeAspect="1"/>
          </p:cNvPicPr>
          <p:nvPr/>
        </p:nvPicPr>
        <p:blipFill rotWithShape="1">
          <a:blip r:embed="rId2">
            <a:extLst>
              <a:ext uri="{28A0092B-C50C-407E-A947-70E740481C1C}">
                <a14:useLocalDpi xmlns:a14="http://schemas.microsoft.com/office/drawing/2010/main" val="0"/>
              </a:ext>
            </a:extLst>
          </a:blip>
          <a:srcRect t="19301" b="24193"/>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slov 1">
            <a:extLst>
              <a:ext uri="{FF2B5EF4-FFF2-40B4-BE49-F238E27FC236}">
                <a16:creationId xmlns:a16="http://schemas.microsoft.com/office/drawing/2014/main" id="{900B32E3-2E97-F4A6-4D19-F9BE4F0751BF}"/>
              </a:ext>
            </a:extLst>
          </p:cNvPr>
          <p:cNvSpPr>
            <a:spLocks noGrp="1"/>
          </p:cNvSpPr>
          <p:nvPr>
            <p:ph type="title"/>
          </p:nvPr>
        </p:nvSpPr>
        <p:spPr>
          <a:xfrm>
            <a:off x="4159225" y="609600"/>
            <a:ext cx="5114776" cy="1320800"/>
          </a:xfrm>
        </p:spPr>
        <p:txBody>
          <a:bodyPr>
            <a:normAutofit/>
          </a:bodyPr>
          <a:lstStyle/>
          <a:p>
            <a:r>
              <a:rPr lang="sl-SI" dirty="0"/>
              <a:t>5. Dan ( 13.10.2023)</a:t>
            </a:r>
            <a:endParaRPr lang="sl-SI"/>
          </a:p>
        </p:txBody>
      </p:sp>
      <p:pic>
        <p:nvPicPr>
          <p:cNvPr id="5" name="Slika 4" descr="Slika, ki vsebuje besede na prostem, stavba, nebo, srednjeveška arhitektura&#10;&#10;Opis je samodejno ustvarjen">
            <a:extLst>
              <a:ext uri="{FF2B5EF4-FFF2-40B4-BE49-F238E27FC236}">
                <a16:creationId xmlns:a16="http://schemas.microsoft.com/office/drawing/2014/main" id="{C16021D9-1051-B14B-F738-3367DBF516E4}"/>
              </a:ext>
            </a:extLst>
          </p:cNvPr>
          <p:cNvPicPr>
            <a:picLocks noChangeAspect="1"/>
          </p:cNvPicPr>
          <p:nvPr/>
        </p:nvPicPr>
        <p:blipFill rotWithShape="1">
          <a:blip r:embed="rId3">
            <a:extLst>
              <a:ext uri="{28A0092B-C50C-407E-A947-70E740481C1C}">
                <a14:useLocalDpi xmlns:a14="http://schemas.microsoft.com/office/drawing/2010/main" val="0"/>
              </a:ext>
            </a:extLst>
          </a:blip>
          <a:srcRect t="20649" r="-3" b="24466"/>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2" name="Straight Connector 11">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3" name="Označba mesta vsebine 2">
            <a:extLst>
              <a:ext uri="{FF2B5EF4-FFF2-40B4-BE49-F238E27FC236}">
                <a16:creationId xmlns:a16="http://schemas.microsoft.com/office/drawing/2014/main" id="{422F8F31-7F4C-B4CE-95F2-85B4A71415F5}"/>
              </a:ext>
            </a:extLst>
          </p:cNvPr>
          <p:cNvSpPr>
            <a:spLocks noGrp="1"/>
          </p:cNvSpPr>
          <p:nvPr>
            <p:ph idx="1"/>
          </p:nvPr>
        </p:nvSpPr>
        <p:spPr>
          <a:xfrm>
            <a:off x="4159225" y="2160589"/>
            <a:ext cx="5114776" cy="3880773"/>
          </a:xfrm>
        </p:spPr>
        <p:txBody>
          <a:bodyPr>
            <a:normAutofit/>
          </a:bodyPr>
          <a:lstStyle/>
          <a:p>
            <a:r>
              <a:rPr lang="sl-SI" b="0" i="0" u="none" strike="noStrike">
                <a:effectLst/>
                <a:latin typeface="Calibri" panose="020F0502020204030204" pitchFamily="34" charset="0"/>
              </a:rPr>
              <a:t>Danes smo obiskali mesto </a:t>
            </a:r>
            <a:r>
              <a:rPr lang="sl-SI" b="0" i="0" u="none" strike="noStrike" err="1">
                <a:effectLst/>
                <a:latin typeface="Calibri" panose="020F0502020204030204" pitchFamily="34" charset="0"/>
              </a:rPr>
              <a:t>Slagelse</a:t>
            </a:r>
            <a:r>
              <a:rPr lang="sl-SI" b="0" i="0" u="none" strike="noStrike">
                <a:effectLst/>
                <a:latin typeface="Calibri" panose="020F0502020204030204" pitchFamily="34" charset="0"/>
              </a:rPr>
              <a:t>, s 33 433 prebivalci in se nahaja na zahodni strani Zelandije. </a:t>
            </a:r>
            <a:r>
              <a:rPr lang="sl-SI" b="0" i="0" u="none" strike="noStrike" err="1">
                <a:effectLst/>
                <a:latin typeface="Calibri" panose="020F0502020204030204" pitchFamily="34" charset="0"/>
              </a:rPr>
              <a:t>Slagelse</a:t>
            </a:r>
            <a:r>
              <a:rPr lang="sl-SI" b="0" i="0" u="none" strike="noStrike">
                <a:effectLst/>
                <a:latin typeface="Calibri" panose="020F0502020204030204" pitchFamily="34" charset="0"/>
              </a:rPr>
              <a:t> je pomembno trgovsko, izobraževalno in industrijsko mesto. Do leta 1600 je bil </a:t>
            </a:r>
            <a:r>
              <a:rPr lang="sl-SI" b="0" i="0" u="none" strike="noStrike" err="1">
                <a:effectLst/>
                <a:latin typeface="Calibri" panose="020F0502020204030204" pitchFamily="34" charset="0"/>
              </a:rPr>
              <a:t>Slagelse</a:t>
            </a:r>
            <a:r>
              <a:rPr lang="sl-SI" b="0" i="0" u="none" strike="noStrike">
                <a:effectLst/>
                <a:latin typeface="Calibri" panose="020F0502020204030204" pitchFamily="34" charset="0"/>
              </a:rPr>
              <a:t> eno najpomembnejših mest na Danskem, kar pričajo bogate hiše in cerkve. Mesto je znano tudi po tem, da je pisatelj Hans </a:t>
            </a:r>
            <a:r>
              <a:rPr lang="sl-SI" b="0" i="0" u="none" strike="noStrike" err="1">
                <a:effectLst/>
                <a:latin typeface="Calibri" panose="020F0502020204030204" pitchFamily="34" charset="0"/>
              </a:rPr>
              <a:t>Cristian</a:t>
            </a:r>
            <a:r>
              <a:rPr lang="sl-SI" b="0" i="0" u="none" strike="noStrike">
                <a:effectLst/>
                <a:latin typeface="Calibri" panose="020F0502020204030204" pitchFamily="34" charset="0"/>
              </a:rPr>
              <a:t> Andersen nekaj časa obiskoval latinsko šolo.</a:t>
            </a:r>
            <a:r>
              <a:rPr lang="sl-SI" b="0" i="0">
                <a:effectLst/>
                <a:latin typeface="Calibri" panose="020F0502020204030204" pitchFamily="34" charset="0"/>
              </a:rPr>
              <a:t> </a:t>
            </a:r>
            <a:endParaRPr lang="sl-SI" dirty="0"/>
          </a:p>
        </p:txBody>
      </p:sp>
      <p:pic>
        <p:nvPicPr>
          <p:cNvPr id="4" name="Slika 3">
            <a:extLst>
              <a:ext uri="{FF2B5EF4-FFF2-40B4-BE49-F238E27FC236}">
                <a16:creationId xmlns:a16="http://schemas.microsoft.com/office/drawing/2014/main" id="{1EA62A3C-DF4E-FDFC-311F-F3F01A80CC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6" name="Slika 10">
            <a:extLst>
              <a:ext uri="{FF2B5EF4-FFF2-40B4-BE49-F238E27FC236}">
                <a16:creationId xmlns:a16="http://schemas.microsoft.com/office/drawing/2014/main" id="{640FC235-7A4C-BE11-EEF2-23682E4F3AA9}"/>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2036514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Slika 6" descr="Slika, ki vsebuje besede trava, na prostem, stavba, nebo&#10;&#10;Opis je samodejno ustvarjen">
            <a:extLst>
              <a:ext uri="{FF2B5EF4-FFF2-40B4-BE49-F238E27FC236}">
                <a16:creationId xmlns:a16="http://schemas.microsoft.com/office/drawing/2014/main" id="{BD14278E-09F3-C76C-6055-C52CEFD72D75}"/>
              </a:ext>
            </a:extLst>
          </p:cNvPr>
          <p:cNvPicPr>
            <a:picLocks noChangeAspect="1"/>
          </p:cNvPicPr>
          <p:nvPr/>
        </p:nvPicPr>
        <p:blipFill rotWithShape="1">
          <a:blip r:embed="rId2">
            <a:extLst>
              <a:ext uri="{28A0092B-C50C-407E-A947-70E740481C1C}">
                <a14:useLocalDpi xmlns:a14="http://schemas.microsoft.com/office/drawing/2010/main" val="0"/>
              </a:ext>
            </a:extLst>
          </a:blip>
          <a:srcRect l="7246" r="18093"/>
          <a:stretch/>
        </p:blipFill>
        <p:spPr>
          <a:xfrm>
            <a:off x="322048" y="-1"/>
            <a:ext cx="4551305" cy="3429000"/>
          </a:xfrm>
          <a:custGeom>
            <a:avLst/>
            <a:gdLst/>
            <a:ahLst/>
            <a:cxnLst/>
            <a:rect l="l" t="t" r="r" b="b"/>
            <a:pathLst>
              <a:path w="4551305" h="3429000">
                <a:moveTo>
                  <a:pt x="509916" y="0"/>
                </a:moveTo>
                <a:lnTo>
                  <a:pt x="4551305" y="0"/>
                </a:lnTo>
                <a:lnTo>
                  <a:pt x="4551305" y="1"/>
                </a:lnTo>
                <a:lnTo>
                  <a:pt x="3693885" y="1"/>
                </a:lnTo>
                <a:lnTo>
                  <a:pt x="3181696" y="3429000"/>
                </a:lnTo>
                <a:lnTo>
                  <a:pt x="0" y="3429000"/>
                </a:lnTo>
                <a:close/>
              </a:path>
            </a:pathLst>
          </a:custGeom>
        </p:spPr>
      </p:pic>
      <p:sp>
        <p:nvSpPr>
          <p:cNvPr id="2" name="Naslov 1">
            <a:extLst>
              <a:ext uri="{FF2B5EF4-FFF2-40B4-BE49-F238E27FC236}">
                <a16:creationId xmlns:a16="http://schemas.microsoft.com/office/drawing/2014/main" id="{7A135F6B-FF7C-01B7-D55C-3E641557D178}"/>
              </a:ext>
            </a:extLst>
          </p:cNvPr>
          <p:cNvSpPr>
            <a:spLocks noGrp="1"/>
          </p:cNvSpPr>
          <p:nvPr>
            <p:ph type="title"/>
          </p:nvPr>
        </p:nvSpPr>
        <p:spPr>
          <a:xfrm>
            <a:off x="4159225" y="609600"/>
            <a:ext cx="5114776" cy="1320800"/>
          </a:xfrm>
        </p:spPr>
        <p:txBody>
          <a:bodyPr>
            <a:normAutofit/>
          </a:bodyPr>
          <a:lstStyle/>
          <a:p>
            <a:r>
              <a:rPr lang="sl-SI" dirty="0"/>
              <a:t>6.Dan (14. 10.2023)</a:t>
            </a:r>
            <a:endParaRPr lang="sl-SI"/>
          </a:p>
        </p:txBody>
      </p:sp>
      <p:pic>
        <p:nvPicPr>
          <p:cNvPr id="5" name="Slika 4" descr="Slika, ki vsebuje besede oklep, muzej, prsna plošča, vitez&#10;&#10;Opis je samodejno ustvarjen">
            <a:extLst>
              <a:ext uri="{FF2B5EF4-FFF2-40B4-BE49-F238E27FC236}">
                <a16:creationId xmlns:a16="http://schemas.microsoft.com/office/drawing/2014/main" id="{44B79FED-9DE5-3B4D-75B0-738E57FD0D39}"/>
              </a:ext>
            </a:extLst>
          </p:cNvPr>
          <p:cNvPicPr>
            <a:picLocks noChangeAspect="1"/>
          </p:cNvPicPr>
          <p:nvPr/>
        </p:nvPicPr>
        <p:blipFill rotWithShape="1">
          <a:blip r:embed="rId3">
            <a:extLst>
              <a:ext uri="{28A0092B-C50C-407E-A947-70E740481C1C}">
                <a14:useLocalDpi xmlns:a14="http://schemas.microsoft.com/office/drawing/2010/main" val="0"/>
              </a:ext>
            </a:extLst>
          </a:blip>
          <a:srcRect t="19384" r="-3" b="25731"/>
          <a:stretch/>
        </p:blipFill>
        <p:spPr>
          <a:xfrm>
            <a:off x="-10633" y="3428999"/>
            <a:ext cx="3514376" cy="3429001"/>
          </a:xfrm>
          <a:custGeom>
            <a:avLst/>
            <a:gdLst/>
            <a:ahLst/>
            <a:cxnLst/>
            <a:rect l="l" t="t" r="r" b="b"/>
            <a:pathLst>
              <a:path w="3514376" h="3429001">
                <a:moveTo>
                  <a:pt x="332680" y="0"/>
                </a:moveTo>
                <a:lnTo>
                  <a:pt x="3514376" y="0"/>
                </a:lnTo>
                <a:lnTo>
                  <a:pt x="3002186" y="3429001"/>
                </a:lnTo>
                <a:lnTo>
                  <a:pt x="0" y="3429001"/>
                </a:lnTo>
                <a:lnTo>
                  <a:pt x="0" y="2237155"/>
                </a:lnTo>
                <a:close/>
              </a:path>
            </a:pathLst>
          </a:custGeom>
        </p:spPr>
      </p:pic>
      <p:cxnSp>
        <p:nvCxnSpPr>
          <p:cNvPr id="19" name="Straight Connector 18">
            <a:extLst>
              <a:ext uri="{FF2B5EF4-FFF2-40B4-BE49-F238E27FC236}">
                <a16:creationId xmlns:a16="http://schemas.microsoft.com/office/drawing/2014/main" id="{B31FD3CE-CE0A-4FD9-967C-4D340CA378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32012" y="3428999"/>
            <a:ext cx="32511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Isosceles Triangle 30">
            <a:extLst>
              <a:ext uri="{FF2B5EF4-FFF2-40B4-BE49-F238E27FC236}">
                <a16:creationId xmlns:a16="http://schemas.microsoft.com/office/drawing/2014/main" id="{0663EB55-934F-42EF-80DE-098647DE7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3" name="Označba mesta vsebine 2">
            <a:extLst>
              <a:ext uri="{FF2B5EF4-FFF2-40B4-BE49-F238E27FC236}">
                <a16:creationId xmlns:a16="http://schemas.microsoft.com/office/drawing/2014/main" id="{EADD6154-8416-E3CC-D88F-5BCCF1C83776}"/>
              </a:ext>
            </a:extLst>
          </p:cNvPr>
          <p:cNvSpPr>
            <a:spLocks noGrp="1"/>
          </p:cNvSpPr>
          <p:nvPr>
            <p:ph idx="1"/>
          </p:nvPr>
        </p:nvSpPr>
        <p:spPr>
          <a:xfrm>
            <a:off x="4159225" y="2160589"/>
            <a:ext cx="5114776" cy="3880773"/>
          </a:xfrm>
        </p:spPr>
        <p:txBody>
          <a:bodyPr>
            <a:normAutofit/>
          </a:bodyPr>
          <a:lstStyle/>
          <a:p>
            <a:r>
              <a:rPr lang="sl-SI" b="0" i="0">
                <a:effectLst/>
                <a:latin typeface="Calibri" panose="020F0502020204030204" pitchFamily="34" charset="0"/>
              </a:rPr>
              <a:t>Ker je danes sobota nismo imeli pouka, zato pa smo se sami odpravili raziskovat Dansko. Šli smo v </a:t>
            </a:r>
            <a:r>
              <a:rPr lang="sl-SI" b="0" i="0" err="1">
                <a:effectLst/>
                <a:latin typeface="Calibri" panose="020F0502020204030204" pitchFamily="34" charset="0"/>
              </a:rPr>
              <a:t>Trelleborg</a:t>
            </a:r>
            <a:r>
              <a:rPr lang="sl-SI" b="0" i="0">
                <a:effectLst/>
                <a:latin typeface="Calibri" panose="020F0502020204030204" pitchFamily="34" charset="0"/>
              </a:rPr>
              <a:t> – muzej vikinške dobe. To je ena od sedmih okroglih utrdb, ki jih je zgradil vladar Harold </a:t>
            </a:r>
            <a:r>
              <a:rPr lang="sl-SI" b="0" i="0" err="1">
                <a:effectLst/>
                <a:latin typeface="Calibri" panose="020F0502020204030204" pitchFamily="34" charset="0"/>
              </a:rPr>
              <a:t>Bluetooth</a:t>
            </a:r>
            <a:r>
              <a:rPr lang="sl-SI" b="0" i="0">
                <a:effectLst/>
                <a:latin typeface="Calibri" panose="020F0502020204030204" pitchFamily="34" charset="0"/>
              </a:rPr>
              <a:t> in so danes pod Unesco zaščito. To so bile obrambne linije, ki so varovale Dansko pred sovražniki. V muzeju pa lahko vidimo kako so živeli Danci okoli leta 1000. </a:t>
            </a:r>
            <a:endParaRPr lang="sl-SI" dirty="0"/>
          </a:p>
        </p:txBody>
      </p:sp>
      <p:pic>
        <p:nvPicPr>
          <p:cNvPr id="4" name="Slika 3">
            <a:extLst>
              <a:ext uri="{FF2B5EF4-FFF2-40B4-BE49-F238E27FC236}">
                <a16:creationId xmlns:a16="http://schemas.microsoft.com/office/drawing/2014/main" id="{136CD7B5-225F-4321-337C-4894084518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6" name="Slika 10">
            <a:extLst>
              <a:ext uri="{FF2B5EF4-FFF2-40B4-BE49-F238E27FC236}">
                <a16:creationId xmlns:a16="http://schemas.microsoft.com/office/drawing/2014/main" id="{62BA3287-8E99-F7CF-A65E-22BC2D9BE615}"/>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1380283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53B42355-9B91-062A-FC96-F40EDF87D93A}"/>
              </a:ext>
            </a:extLst>
          </p:cNvPr>
          <p:cNvSpPr>
            <a:spLocks noGrp="1"/>
          </p:cNvSpPr>
          <p:nvPr>
            <p:ph type="title"/>
          </p:nvPr>
        </p:nvSpPr>
        <p:spPr>
          <a:xfrm>
            <a:off x="4056463" y="609600"/>
            <a:ext cx="5217538" cy="1320800"/>
          </a:xfrm>
        </p:spPr>
        <p:txBody>
          <a:bodyPr>
            <a:normAutofit/>
          </a:bodyPr>
          <a:lstStyle/>
          <a:p>
            <a:r>
              <a:rPr lang="sl-SI" dirty="0"/>
              <a:t>7. Dan (15.10.2023)</a:t>
            </a:r>
            <a:endParaRPr lang="sl-SI"/>
          </a:p>
        </p:txBody>
      </p:sp>
      <p:pic>
        <p:nvPicPr>
          <p:cNvPr id="7" name="Slika 6" descr="Slika, ki vsebuje besede na prostem, nebo, oblak, okno&#10;&#10;Opis je samodejno ustvarjen">
            <a:extLst>
              <a:ext uri="{FF2B5EF4-FFF2-40B4-BE49-F238E27FC236}">
                <a16:creationId xmlns:a16="http://schemas.microsoft.com/office/drawing/2014/main" id="{94778BC3-0A4F-04A7-4F7E-A5350730D68D}"/>
              </a:ext>
            </a:extLst>
          </p:cNvPr>
          <p:cNvPicPr>
            <a:picLocks noChangeAspect="1"/>
          </p:cNvPicPr>
          <p:nvPr/>
        </p:nvPicPr>
        <p:blipFill rotWithShape="1">
          <a:blip r:embed="rId2">
            <a:extLst>
              <a:ext uri="{28A0092B-C50C-407E-A947-70E740481C1C}">
                <a14:useLocalDpi xmlns:a14="http://schemas.microsoft.com/office/drawing/2010/main" val="0"/>
              </a:ext>
            </a:extLst>
          </a:blip>
          <a:srcRect l="7648" r="17766"/>
          <a:stretch/>
        </p:blipFill>
        <p:spPr>
          <a:xfrm rot="5400000">
            <a:off x="686008" y="600925"/>
            <a:ext cx="3127248" cy="3144597"/>
          </a:xfrm>
          <a:prstGeom prst="rect">
            <a:avLst/>
          </a:prstGeom>
        </p:spPr>
      </p:pic>
      <p:sp>
        <p:nvSpPr>
          <p:cNvPr id="12" name="Isosceles Triangle 8">
            <a:extLst>
              <a:ext uri="{FF2B5EF4-FFF2-40B4-BE49-F238E27FC236}">
                <a16:creationId xmlns:a16="http://schemas.microsoft.com/office/drawing/2014/main" id="{1AE166DB-AAFD-43D1-8EC4-ADD4E4C3F2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3" name="Označba mesta vsebine 2">
            <a:extLst>
              <a:ext uri="{FF2B5EF4-FFF2-40B4-BE49-F238E27FC236}">
                <a16:creationId xmlns:a16="http://schemas.microsoft.com/office/drawing/2014/main" id="{3A9F7B7D-B2E9-182D-EA4B-ABD3D8A7AF99}"/>
              </a:ext>
            </a:extLst>
          </p:cNvPr>
          <p:cNvSpPr>
            <a:spLocks noGrp="1"/>
          </p:cNvSpPr>
          <p:nvPr>
            <p:ph idx="1"/>
          </p:nvPr>
        </p:nvSpPr>
        <p:spPr>
          <a:xfrm>
            <a:off x="4062394" y="2160589"/>
            <a:ext cx="5211607" cy="3880773"/>
          </a:xfrm>
        </p:spPr>
        <p:txBody>
          <a:bodyPr>
            <a:normAutofit/>
          </a:bodyPr>
          <a:lstStyle/>
          <a:p>
            <a:r>
              <a:rPr lang="sl-SI" b="0" i="0">
                <a:effectLst/>
                <a:latin typeface="Calibri" panose="020F0502020204030204" pitchFamily="34" charset="0"/>
              </a:rPr>
              <a:t>Za nedeljsko raziskovanje smo si izbrali mesto </a:t>
            </a:r>
            <a:r>
              <a:rPr lang="sl-SI" b="0" i="0" err="1">
                <a:effectLst/>
                <a:latin typeface="Calibri" panose="020F0502020204030204" pitchFamily="34" charset="0"/>
              </a:rPr>
              <a:t>Kalundburg</a:t>
            </a:r>
            <a:r>
              <a:rPr lang="sl-SI" b="0" i="0">
                <a:effectLst/>
                <a:latin typeface="Calibri" panose="020F0502020204030204" pitchFamily="34" charset="0"/>
              </a:rPr>
              <a:t>, ki se nahaja na severozahodni obali največjega Danskega otoka Zelandija in je od glavnega mesta Kopenhagna oddaljen 110 km. Ogledali smo si pristanišče, zanimive srednjeveške ulice ter cerkev Gospe Svete.  </a:t>
            </a:r>
            <a:endParaRPr lang="sl-SI" dirty="0"/>
          </a:p>
        </p:txBody>
      </p:sp>
      <p:sp>
        <p:nvSpPr>
          <p:cNvPr id="14" name="Rectangle 13">
            <a:extLst>
              <a:ext uri="{FF2B5EF4-FFF2-40B4-BE49-F238E27FC236}">
                <a16:creationId xmlns:a16="http://schemas.microsoft.com/office/drawing/2014/main" id="{625D60D8-BD85-41C5-AD1D-0828926F2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26230" y="5618029"/>
            <a:ext cx="618066" cy="22860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Slika 4" descr="Slika, ki vsebuje besede na prostem, oblak, nebo, drevo&#10;&#10;Opis je samodejno ustvarjen">
            <a:extLst>
              <a:ext uri="{FF2B5EF4-FFF2-40B4-BE49-F238E27FC236}">
                <a16:creationId xmlns:a16="http://schemas.microsoft.com/office/drawing/2014/main" id="{9E916143-63BB-9481-EC8A-034712FCBE4A}"/>
              </a:ext>
            </a:extLst>
          </p:cNvPr>
          <p:cNvPicPr>
            <a:picLocks noChangeAspect="1"/>
          </p:cNvPicPr>
          <p:nvPr/>
        </p:nvPicPr>
        <p:blipFill rotWithShape="1">
          <a:blip r:embed="rId3">
            <a:extLst>
              <a:ext uri="{28A0092B-C50C-407E-A947-70E740481C1C}">
                <a14:useLocalDpi xmlns:a14="http://schemas.microsoft.com/office/drawing/2010/main" val="0"/>
              </a:ext>
            </a:extLst>
          </a:blip>
          <a:srcRect l="12456" r="38024"/>
          <a:stretch/>
        </p:blipFill>
        <p:spPr>
          <a:xfrm rot="5400000">
            <a:off x="1211510" y="3431271"/>
            <a:ext cx="2076245" cy="3144597"/>
          </a:xfrm>
          <a:prstGeom prst="rect">
            <a:avLst/>
          </a:prstGeom>
        </p:spPr>
      </p:pic>
      <p:pic>
        <p:nvPicPr>
          <p:cNvPr id="4" name="Slika 3">
            <a:extLst>
              <a:ext uri="{FF2B5EF4-FFF2-40B4-BE49-F238E27FC236}">
                <a16:creationId xmlns:a16="http://schemas.microsoft.com/office/drawing/2014/main" id="{5AD79F65-97CA-8F6D-2F47-46FF982F07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6" name="Slika 10">
            <a:extLst>
              <a:ext uri="{FF2B5EF4-FFF2-40B4-BE49-F238E27FC236}">
                <a16:creationId xmlns:a16="http://schemas.microsoft.com/office/drawing/2014/main" id="{05DB545D-E36D-26D8-5955-6E576FBFBD80}"/>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12384141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2865D88-5833-C81F-BEC4-FC8543E49195}"/>
              </a:ext>
            </a:extLst>
          </p:cNvPr>
          <p:cNvSpPr>
            <a:spLocks noGrp="1"/>
          </p:cNvSpPr>
          <p:nvPr>
            <p:ph type="title"/>
          </p:nvPr>
        </p:nvSpPr>
        <p:spPr>
          <a:xfrm>
            <a:off x="4056463" y="609600"/>
            <a:ext cx="5217538" cy="1320800"/>
          </a:xfrm>
        </p:spPr>
        <p:txBody>
          <a:bodyPr>
            <a:normAutofit/>
          </a:bodyPr>
          <a:lstStyle/>
          <a:p>
            <a:r>
              <a:rPr lang="sl-SI" dirty="0"/>
              <a:t>8. Dan (16.10.2023)</a:t>
            </a:r>
            <a:endParaRPr lang="sl-SI"/>
          </a:p>
        </p:txBody>
      </p:sp>
      <p:pic>
        <p:nvPicPr>
          <p:cNvPr id="11" name="Slika 10" descr="Slika, ki vsebuje besede oseba, oblačila, zaprt prostor, morski sadeži&#10;&#10;Opis je samodejno ustvarjen">
            <a:extLst>
              <a:ext uri="{FF2B5EF4-FFF2-40B4-BE49-F238E27FC236}">
                <a16:creationId xmlns:a16="http://schemas.microsoft.com/office/drawing/2014/main" id="{FDB2EC3F-8B5A-CFB0-E6E5-641E33229535}"/>
              </a:ext>
            </a:extLst>
          </p:cNvPr>
          <p:cNvPicPr>
            <a:picLocks noChangeAspect="1"/>
          </p:cNvPicPr>
          <p:nvPr/>
        </p:nvPicPr>
        <p:blipFill rotWithShape="1">
          <a:blip r:embed="rId2">
            <a:extLst>
              <a:ext uri="{28A0092B-C50C-407E-A947-70E740481C1C}">
                <a14:useLocalDpi xmlns:a14="http://schemas.microsoft.com/office/drawing/2010/main" val="0"/>
              </a:ext>
            </a:extLst>
          </a:blip>
          <a:srcRect t="10363" r="-6" b="667"/>
          <a:stretch/>
        </p:blipFill>
        <p:spPr>
          <a:xfrm>
            <a:off x="677334" y="609600"/>
            <a:ext cx="3144597" cy="2601747"/>
          </a:xfrm>
          <a:prstGeom prst="rect">
            <a:avLst/>
          </a:prstGeom>
        </p:spPr>
      </p:pic>
      <p:sp>
        <p:nvSpPr>
          <p:cNvPr id="37" name="Isosceles Triangle 8">
            <a:extLst>
              <a:ext uri="{FF2B5EF4-FFF2-40B4-BE49-F238E27FC236}">
                <a16:creationId xmlns:a16="http://schemas.microsoft.com/office/drawing/2014/main" id="{B5B9F7B6-0E4A-4A5F-BBBA-73496FAE59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sl-SI"/>
          </a:p>
        </p:txBody>
      </p:sp>
      <p:sp>
        <p:nvSpPr>
          <p:cNvPr id="3" name="Označba mesta vsebine 2">
            <a:extLst>
              <a:ext uri="{FF2B5EF4-FFF2-40B4-BE49-F238E27FC236}">
                <a16:creationId xmlns:a16="http://schemas.microsoft.com/office/drawing/2014/main" id="{47C484E0-77C0-DB84-8DEC-97EB5892C866}"/>
              </a:ext>
            </a:extLst>
          </p:cNvPr>
          <p:cNvSpPr>
            <a:spLocks noGrp="1"/>
          </p:cNvSpPr>
          <p:nvPr>
            <p:ph idx="1"/>
          </p:nvPr>
        </p:nvSpPr>
        <p:spPr>
          <a:xfrm>
            <a:off x="4062394" y="2160589"/>
            <a:ext cx="5211607" cy="3880773"/>
          </a:xfrm>
        </p:spPr>
        <p:txBody>
          <a:bodyPr>
            <a:normAutofit/>
          </a:bodyPr>
          <a:lstStyle/>
          <a:p>
            <a:r>
              <a:rPr lang="sl-SI" b="0" i="0" dirty="0">
                <a:effectLst/>
                <a:latin typeface="Calibri" panose="020F0502020204030204" pitchFamily="34" charset="0"/>
              </a:rPr>
              <a:t>Zelandija kot smo si jo ogledali ima zelo veliko kmetijsko obdelovalnih površin predvsem z žiti, koruzo, repo… Predvsem za konje ter govedo pa imajo ogromno travnikov ter pašnikov.  </a:t>
            </a:r>
            <a:endParaRPr lang="sl-SI" dirty="0"/>
          </a:p>
        </p:txBody>
      </p:sp>
      <p:sp>
        <p:nvSpPr>
          <p:cNvPr id="39" name="Rectangle 38">
            <a:extLst>
              <a:ext uri="{FF2B5EF4-FFF2-40B4-BE49-F238E27FC236}">
                <a16:creationId xmlns:a16="http://schemas.microsoft.com/office/drawing/2014/main" id="{B51D13AF-6D7E-42A4-BF57-BFDF66E1FE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26230" y="5618029"/>
            <a:ext cx="618066" cy="22860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Slika 6" descr="Slika, ki vsebuje besede na prostem, oblak, nebo, trava&#10;&#10;Opis je samodejno ustvarjen">
            <a:extLst>
              <a:ext uri="{FF2B5EF4-FFF2-40B4-BE49-F238E27FC236}">
                <a16:creationId xmlns:a16="http://schemas.microsoft.com/office/drawing/2014/main" id="{3FB6F231-B1CF-6CC0-CF67-F1CC6A3AED30}"/>
              </a:ext>
            </a:extLst>
          </p:cNvPr>
          <p:cNvPicPr>
            <a:picLocks noChangeAspect="1"/>
          </p:cNvPicPr>
          <p:nvPr/>
        </p:nvPicPr>
        <p:blipFill rotWithShape="1">
          <a:blip r:embed="rId3">
            <a:extLst>
              <a:ext uri="{28A0092B-C50C-407E-A947-70E740481C1C}">
                <a14:useLocalDpi xmlns:a14="http://schemas.microsoft.com/office/drawing/2010/main" val="0"/>
              </a:ext>
            </a:extLst>
          </a:blip>
          <a:srcRect l="8297" r="29650"/>
          <a:stretch/>
        </p:blipFill>
        <p:spPr>
          <a:xfrm rot="5400000">
            <a:off x="948759" y="3168521"/>
            <a:ext cx="2601746" cy="3144597"/>
          </a:xfrm>
          <a:prstGeom prst="rect">
            <a:avLst/>
          </a:prstGeom>
        </p:spPr>
      </p:pic>
      <p:pic>
        <p:nvPicPr>
          <p:cNvPr id="4" name="Slika 3">
            <a:extLst>
              <a:ext uri="{FF2B5EF4-FFF2-40B4-BE49-F238E27FC236}">
                <a16:creationId xmlns:a16="http://schemas.microsoft.com/office/drawing/2014/main" id="{17ADA06A-DB9C-96FD-15B9-174B249C9B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5027" y="-24807"/>
            <a:ext cx="710443" cy="720000"/>
          </a:xfrm>
          <a:prstGeom prst="rect">
            <a:avLst/>
          </a:prstGeom>
        </p:spPr>
      </p:pic>
      <p:pic>
        <p:nvPicPr>
          <p:cNvPr id="5" name="Slika 10">
            <a:extLst>
              <a:ext uri="{FF2B5EF4-FFF2-40B4-BE49-F238E27FC236}">
                <a16:creationId xmlns:a16="http://schemas.microsoft.com/office/drawing/2014/main" id="{3617F02C-9B04-DBE1-9D92-BE84E370D9C2}"/>
              </a:ext>
            </a:extLst>
          </p:cNvPr>
          <p:cNvPicPr>
            <a:picLocks noChangeAspect="1"/>
          </p:cNvPicPr>
          <p:nvPr/>
        </p:nvPicPr>
        <p:blipFill>
          <a:blip r:embed="rId5"/>
          <a:stretch>
            <a:fillRect/>
          </a:stretch>
        </p:blipFill>
        <p:spPr>
          <a:xfrm>
            <a:off x="10443475" y="5792300"/>
            <a:ext cx="1561712" cy="731163"/>
          </a:xfrm>
          <a:prstGeom prst="rect">
            <a:avLst/>
          </a:prstGeom>
          <a:noFill/>
          <a:ln cap="flat">
            <a:noFill/>
          </a:ln>
        </p:spPr>
      </p:pic>
    </p:spTree>
    <p:extLst>
      <p:ext uri="{BB962C8B-B14F-4D97-AF65-F5344CB8AC3E}">
        <p14:creationId xmlns:p14="http://schemas.microsoft.com/office/powerpoint/2010/main" val="506080080"/>
      </p:ext>
    </p:extLst>
  </p:cSld>
  <p:clrMapOvr>
    <a:masterClrMapping/>
  </p:clrMapOvr>
</p:sld>
</file>

<file path=ppt/theme/theme1.xml><?xml version="1.0" encoding="utf-8"?>
<a:theme xmlns:a="http://schemas.openxmlformats.org/drawingml/2006/main" name="Gladko">
  <a:themeElements>
    <a:clrScheme name="Gladko">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Gladko">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adko">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CA6273878B16164D8A94FCE34E33D1ED" ma:contentTypeVersion="11" ma:contentTypeDescription="Ustvari nov dokument." ma:contentTypeScope="" ma:versionID="7fbeecee4bddec35a1726d56e89af703">
  <xsd:schema xmlns:xsd="http://www.w3.org/2001/XMLSchema" xmlns:xs="http://www.w3.org/2001/XMLSchema" xmlns:p="http://schemas.microsoft.com/office/2006/metadata/properties" xmlns:ns2="fb3878c6-575e-43e1-8960-1c6109c88f0e" xmlns:ns3="369401df-83ed-4e9e-878e-eeda19c5e6ae" targetNamespace="http://schemas.microsoft.com/office/2006/metadata/properties" ma:root="true" ma:fieldsID="3ad30057aaa9385b16b130410a660254" ns2:_="" ns3:_="">
    <xsd:import namespace="fb3878c6-575e-43e1-8960-1c6109c88f0e"/>
    <xsd:import namespace="369401df-83ed-4e9e-878e-eeda19c5e6a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b3878c6-575e-43e1-8960-1c6109c88f0e"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Oznake slike" ma:readOnly="false" ma:fieldId="{5cf76f15-5ced-4ddc-b409-7134ff3c332f}" ma:taxonomyMulti="true" ma:sspId="44b0ee00-e3d7-48e5-9f9f-a814dd58c150"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69401df-83ed-4e9e-878e-eeda19c5e6a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8bc13a2e-e859-4b4e-a256-e9862d52e8f1}" ma:internalName="TaxCatchAll" ma:showField="CatchAllData" ma:web="369401df-83ed-4e9e-878e-eeda19c5e6a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Vrsta vsebine"/>
        <xsd:element ref="dc:title" minOccurs="0" maxOccurs="1" ma:index="4" ma:displayName="Naslov"/>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369401df-83ed-4e9e-878e-eeda19c5e6ae" xsi:nil="true"/>
    <lcf76f155ced4ddcb4097134ff3c332f xmlns="fb3878c6-575e-43e1-8960-1c6109c88f0e">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C0E4C2-082D-4CB1-9B8C-6D66A13E38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b3878c6-575e-43e1-8960-1c6109c88f0e"/>
    <ds:schemaRef ds:uri="369401df-83ed-4e9e-878e-eeda19c5e6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8341530-2149-473E-A08D-01BE9C499E4E}">
  <ds:schemaRefs>
    <ds:schemaRef ds:uri="http://purl.org/dc/elements/1.1/"/>
    <ds:schemaRef ds:uri="http://purl.org/dc/dcmitype/"/>
    <ds:schemaRef ds:uri="369401df-83ed-4e9e-878e-eeda19c5e6ae"/>
    <ds:schemaRef ds:uri="fb3878c6-575e-43e1-8960-1c6109c88f0e"/>
    <ds:schemaRef ds:uri="http://schemas.microsoft.com/office/2006/metadata/properties"/>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0FECB061-FBA3-4DF7-BFDF-D1E4B5E5469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Facet</Template>
  <TotalTime>4517</TotalTime>
  <Words>898</Words>
  <Application>Microsoft Office PowerPoint</Application>
  <PresentationFormat>Širokozaslonsko</PresentationFormat>
  <Paragraphs>31</Paragraphs>
  <Slides>13</Slides>
  <Notes>1</Notes>
  <HiddenSlides>0</HiddenSlides>
  <MMClips>0</MMClips>
  <ScaleCrop>false</ScaleCrop>
  <HeadingPairs>
    <vt:vector size="6" baseType="variant">
      <vt:variant>
        <vt:lpstr>Uporabljene pisave</vt:lpstr>
      </vt:variant>
      <vt:variant>
        <vt:i4>6</vt:i4>
      </vt:variant>
      <vt:variant>
        <vt:lpstr>Tema</vt:lpstr>
      </vt:variant>
      <vt:variant>
        <vt:i4>1</vt:i4>
      </vt:variant>
      <vt:variant>
        <vt:lpstr>Naslovi diapozitivov</vt:lpstr>
      </vt:variant>
      <vt:variant>
        <vt:i4>13</vt:i4>
      </vt:variant>
    </vt:vector>
  </HeadingPairs>
  <TitlesOfParts>
    <vt:vector size="20" baseType="lpstr">
      <vt:lpstr>Arial</vt:lpstr>
      <vt:lpstr>Arial Nova</vt:lpstr>
      <vt:lpstr>Calibri</vt:lpstr>
      <vt:lpstr>Times New Roman</vt:lpstr>
      <vt:lpstr>Trebuchet MS</vt:lpstr>
      <vt:lpstr>Wingdings 3</vt:lpstr>
      <vt:lpstr>Gladko</vt:lpstr>
      <vt:lpstr> Praktično usposabljanje na Danskem 9. - 21. 10. 2023 Landbrugskolen Sjælland</vt:lpstr>
      <vt:lpstr>1. Dan ( 9.10.2023 </vt:lpstr>
      <vt:lpstr>2. Dan (10.10.2023) </vt:lpstr>
      <vt:lpstr>3. Dan (11.10.2023)</vt:lpstr>
      <vt:lpstr>4. Dan ( 12.10.2023) </vt:lpstr>
      <vt:lpstr>5. Dan ( 13.10.2023)</vt:lpstr>
      <vt:lpstr>6.Dan (14. 10.2023)</vt:lpstr>
      <vt:lpstr>7. Dan (15.10.2023)</vt:lpstr>
      <vt:lpstr>8. Dan (16.10.2023)</vt:lpstr>
      <vt:lpstr>10. Dan (17.10.2023)</vt:lpstr>
      <vt:lpstr>11. Dan (18.10.2023)</vt:lpstr>
      <vt:lpstr>12. Dan (19.10.2023)</vt:lpstr>
      <vt:lpstr>13. Dan ( 20.10.2023)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Praktično usposabljanje na Danskem 9. - 21. 10. 2023</dc:title>
  <dc:creator>janez bukovsek</dc:creator>
  <cp:lastModifiedBy>Špela Langus</cp:lastModifiedBy>
  <cp:revision>9</cp:revision>
  <dcterms:created xsi:type="dcterms:W3CDTF">2023-10-15T16:52:17Z</dcterms:created>
  <dcterms:modified xsi:type="dcterms:W3CDTF">2023-12-21T07:35:05Z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0x010100CA6273878B16164D8A94FCE34E33D1ED</vt:lpwstr>
  </property>
  <property fmtid="{D5CDD505-2E9C-101B-9397-08002B2CF9AE}" pid="3" name="MediaServiceImageTags">
    <vt:lpwstr/>
  </property>
</Properties>
</file>