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69" r:id="rId5"/>
    <p:sldId id="264" r:id="rId6"/>
    <p:sldId id="268" r:id="rId7"/>
    <p:sldId id="270" r:id="rId8"/>
    <p:sldId id="271" r:id="rId9"/>
    <p:sldId id="272" r:id="rId10"/>
    <p:sldId id="273" r:id="rId11"/>
    <p:sldId id="274" r:id="rId12"/>
    <p:sldId id="275" r:id="rId13"/>
    <p:sldId id="276" r:id="rId14"/>
    <p:sldId id="257" r:id="rId15"/>
    <p:sldId id="258" r:id="rId16"/>
    <p:sldId id="260" r:id="rId17"/>
    <p:sldId id="259" r:id="rId18"/>
    <p:sldId id="261" r:id="rId19"/>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9" d="100"/>
          <a:sy n="89" d="100"/>
        </p:scale>
        <p:origin x="4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Uredite slog podnaslova matrice</a:t>
            </a:r>
            <a:endParaRPr lang="sl-SI"/>
          </a:p>
        </p:txBody>
      </p:sp>
      <p:sp>
        <p:nvSpPr>
          <p:cNvPr id="4" name="Označba mesta datuma 3"/>
          <p:cNvSpPr>
            <a:spLocks noGrp="1"/>
          </p:cNvSpPr>
          <p:nvPr>
            <p:ph type="dt" sz="half" idx="10"/>
          </p:nvPr>
        </p:nvSpPr>
        <p:spPr/>
        <p:txBody>
          <a:bodyPr/>
          <a:lstStyle/>
          <a:p>
            <a:fld id="{667CF78D-4354-4EF3-A840-4AF069E9817B}" type="datetimeFigureOut">
              <a:rPr lang="sl-SI" smtClean="0"/>
              <a:t>14. 09. 2022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D926699-F0D6-45D7-AD05-3A880E537F68}" type="slidenum">
              <a:rPr lang="sl-SI" smtClean="0"/>
              <a:t>‹#›</a:t>
            </a:fld>
            <a:endParaRPr lang="sl-SI"/>
          </a:p>
        </p:txBody>
      </p:sp>
    </p:spTree>
    <p:extLst>
      <p:ext uri="{BB962C8B-B14F-4D97-AF65-F5344CB8AC3E}">
        <p14:creationId xmlns:p14="http://schemas.microsoft.com/office/powerpoint/2010/main" val="3858678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667CF78D-4354-4EF3-A840-4AF069E9817B}" type="datetimeFigureOut">
              <a:rPr lang="sl-SI" smtClean="0"/>
              <a:t>14. 09. 2022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D926699-F0D6-45D7-AD05-3A880E537F68}" type="slidenum">
              <a:rPr lang="sl-SI" smtClean="0"/>
              <a:t>‹#›</a:t>
            </a:fld>
            <a:endParaRPr lang="sl-SI"/>
          </a:p>
        </p:txBody>
      </p:sp>
    </p:spTree>
    <p:extLst>
      <p:ext uri="{BB962C8B-B14F-4D97-AF65-F5344CB8AC3E}">
        <p14:creationId xmlns:p14="http://schemas.microsoft.com/office/powerpoint/2010/main" val="177265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667CF78D-4354-4EF3-A840-4AF069E9817B}" type="datetimeFigureOut">
              <a:rPr lang="sl-SI" smtClean="0"/>
              <a:t>14. 09. 2022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D926699-F0D6-45D7-AD05-3A880E537F68}" type="slidenum">
              <a:rPr lang="sl-SI" smtClean="0"/>
              <a:t>‹#›</a:t>
            </a:fld>
            <a:endParaRPr lang="sl-SI"/>
          </a:p>
        </p:txBody>
      </p:sp>
    </p:spTree>
    <p:extLst>
      <p:ext uri="{BB962C8B-B14F-4D97-AF65-F5344CB8AC3E}">
        <p14:creationId xmlns:p14="http://schemas.microsoft.com/office/powerpoint/2010/main" val="1662434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667CF78D-4354-4EF3-A840-4AF069E9817B}" type="datetimeFigureOut">
              <a:rPr lang="sl-SI" smtClean="0"/>
              <a:t>14. 09. 2022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D926699-F0D6-45D7-AD05-3A880E537F68}" type="slidenum">
              <a:rPr lang="sl-SI" smtClean="0"/>
              <a:t>‹#›</a:t>
            </a:fld>
            <a:endParaRPr lang="sl-SI"/>
          </a:p>
        </p:txBody>
      </p:sp>
    </p:spTree>
    <p:extLst>
      <p:ext uri="{BB962C8B-B14F-4D97-AF65-F5344CB8AC3E}">
        <p14:creationId xmlns:p14="http://schemas.microsoft.com/office/powerpoint/2010/main" val="2045721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667CF78D-4354-4EF3-A840-4AF069E9817B}" type="datetimeFigureOut">
              <a:rPr lang="sl-SI" smtClean="0"/>
              <a:t>14. 09. 2022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D926699-F0D6-45D7-AD05-3A880E537F68}" type="slidenum">
              <a:rPr lang="sl-SI" smtClean="0"/>
              <a:t>‹#›</a:t>
            </a:fld>
            <a:endParaRPr lang="sl-SI"/>
          </a:p>
        </p:txBody>
      </p:sp>
    </p:spTree>
    <p:extLst>
      <p:ext uri="{BB962C8B-B14F-4D97-AF65-F5344CB8AC3E}">
        <p14:creationId xmlns:p14="http://schemas.microsoft.com/office/powerpoint/2010/main" val="81014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667CF78D-4354-4EF3-A840-4AF069E9817B}" type="datetimeFigureOut">
              <a:rPr lang="sl-SI" smtClean="0"/>
              <a:t>14. 09. 2022</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D926699-F0D6-45D7-AD05-3A880E537F68}" type="slidenum">
              <a:rPr lang="sl-SI" smtClean="0"/>
              <a:t>‹#›</a:t>
            </a:fld>
            <a:endParaRPr lang="sl-SI"/>
          </a:p>
        </p:txBody>
      </p:sp>
    </p:spTree>
    <p:extLst>
      <p:ext uri="{BB962C8B-B14F-4D97-AF65-F5344CB8AC3E}">
        <p14:creationId xmlns:p14="http://schemas.microsoft.com/office/powerpoint/2010/main" val="288039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667CF78D-4354-4EF3-A840-4AF069E9817B}" type="datetimeFigureOut">
              <a:rPr lang="sl-SI" smtClean="0"/>
              <a:t>14. 09. 2022</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3D926699-F0D6-45D7-AD05-3A880E537F68}" type="slidenum">
              <a:rPr lang="sl-SI" smtClean="0"/>
              <a:t>‹#›</a:t>
            </a:fld>
            <a:endParaRPr lang="sl-SI"/>
          </a:p>
        </p:txBody>
      </p:sp>
    </p:spTree>
    <p:extLst>
      <p:ext uri="{BB962C8B-B14F-4D97-AF65-F5344CB8AC3E}">
        <p14:creationId xmlns:p14="http://schemas.microsoft.com/office/powerpoint/2010/main" val="3688345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667CF78D-4354-4EF3-A840-4AF069E9817B}" type="datetimeFigureOut">
              <a:rPr lang="sl-SI" smtClean="0"/>
              <a:t>14. 09. 2022</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3D926699-F0D6-45D7-AD05-3A880E537F68}" type="slidenum">
              <a:rPr lang="sl-SI" smtClean="0"/>
              <a:t>‹#›</a:t>
            </a:fld>
            <a:endParaRPr lang="sl-SI"/>
          </a:p>
        </p:txBody>
      </p:sp>
    </p:spTree>
    <p:extLst>
      <p:ext uri="{BB962C8B-B14F-4D97-AF65-F5344CB8AC3E}">
        <p14:creationId xmlns:p14="http://schemas.microsoft.com/office/powerpoint/2010/main" val="4051973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667CF78D-4354-4EF3-A840-4AF069E9817B}" type="datetimeFigureOut">
              <a:rPr lang="sl-SI" smtClean="0"/>
              <a:t>14. 09. 2022</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3D926699-F0D6-45D7-AD05-3A880E537F68}" type="slidenum">
              <a:rPr lang="sl-SI" smtClean="0"/>
              <a:t>‹#›</a:t>
            </a:fld>
            <a:endParaRPr lang="sl-SI"/>
          </a:p>
        </p:txBody>
      </p:sp>
    </p:spTree>
    <p:extLst>
      <p:ext uri="{BB962C8B-B14F-4D97-AF65-F5344CB8AC3E}">
        <p14:creationId xmlns:p14="http://schemas.microsoft.com/office/powerpoint/2010/main" val="1240512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667CF78D-4354-4EF3-A840-4AF069E9817B}" type="datetimeFigureOut">
              <a:rPr lang="sl-SI" smtClean="0"/>
              <a:t>14. 09. 2022</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D926699-F0D6-45D7-AD05-3A880E537F68}" type="slidenum">
              <a:rPr lang="sl-SI" smtClean="0"/>
              <a:t>‹#›</a:t>
            </a:fld>
            <a:endParaRPr lang="sl-SI"/>
          </a:p>
        </p:txBody>
      </p:sp>
    </p:spTree>
    <p:extLst>
      <p:ext uri="{BB962C8B-B14F-4D97-AF65-F5344CB8AC3E}">
        <p14:creationId xmlns:p14="http://schemas.microsoft.com/office/powerpoint/2010/main" val="3702363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667CF78D-4354-4EF3-A840-4AF069E9817B}" type="datetimeFigureOut">
              <a:rPr lang="sl-SI" smtClean="0"/>
              <a:t>14. 09. 2022</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D926699-F0D6-45D7-AD05-3A880E537F68}" type="slidenum">
              <a:rPr lang="sl-SI" smtClean="0"/>
              <a:t>‹#›</a:t>
            </a:fld>
            <a:endParaRPr lang="sl-SI"/>
          </a:p>
        </p:txBody>
      </p:sp>
    </p:spTree>
    <p:extLst>
      <p:ext uri="{BB962C8B-B14F-4D97-AF65-F5344CB8AC3E}">
        <p14:creationId xmlns:p14="http://schemas.microsoft.com/office/powerpoint/2010/main" val="1065272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CF78D-4354-4EF3-A840-4AF069E9817B}" type="datetimeFigureOut">
              <a:rPr lang="sl-SI" smtClean="0"/>
              <a:t>14. 09. 2022</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926699-F0D6-45D7-AD05-3A880E537F68}" type="slidenum">
              <a:rPr lang="sl-SI" smtClean="0"/>
              <a:t>‹#›</a:t>
            </a:fld>
            <a:endParaRPr lang="sl-SI"/>
          </a:p>
        </p:txBody>
      </p:sp>
    </p:spTree>
    <p:extLst>
      <p:ext uri="{BB962C8B-B14F-4D97-AF65-F5344CB8AC3E}">
        <p14:creationId xmlns:p14="http://schemas.microsoft.com/office/powerpoint/2010/main" val="2899473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42" y="0"/>
            <a:ext cx="12192000" cy="6858000"/>
          </a:xfrm>
          <a:prstGeom prst="rect">
            <a:avLst/>
          </a:prstGeom>
        </p:spPr>
      </p:pic>
      <p:sp>
        <p:nvSpPr>
          <p:cNvPr id="2" name="Naslov 1"/>
          <p:cNvSpPr>
            <a:spLocks noGrp="1"/>
          </p:cNvSpPr>
          <p:nvPr>
            <p:ph type="ctrTitle"/>
          </p:nvPr>
        </p:nvSpPr>
        <p:spPr>
          <a:xfrm>
            <a:off x="542260" y="112270"/>
            <a:ext cx="10125740" cy="1663367"/>
          </a:xfrm>
        </p:spPr>
        <p:txBody>
          <a:bodyPr>
            <a:normAutofit fontScale="90000"/>
          </a:bodyPr>
          <a:lstStyle/>
          <a:p>
            <a:r>
              <a:rPr lang="sl-SI" dirty="0">
                <a:latin typeface="Tahoma" panose="020B0604030504040204" pitchFamily="34" charset="0"/>
                <a:ea typeface="Tahoma" panose="020B0604030504040204" pitchFamily="34" charset="0"/>
                <a:cs typeface="Tahoma" panose="020B0604030504040204" pitchFamily="34" charset="0"/>
              </a:rPr>
              <a:t>MOBILNOST BERCHTESGADEN, 18. do 22. 5. 2022</a:t>
            </a:r>
          </a:p>
        </p:txBody>
      </p:sp>
      <p:sp>
        <p:nvSpPr>
          <p:cNvPr id="3" name="Podnaslov 2"/>
          <p:cNvSpPr>
            <a:spLocks noGrp="1"/>
          </p:cNvSpPr>
          <p:nvPr>
            <p:ph type="subTitle" idx="1"/>
          </p:nvPr>
        </p:nvSpPr>
        <p:spPr>
          <a:xfrm>
            <a:off x="3542" y="1648047"/>
            <a:ext cx="9144000" cy="552893"/>
          </a:xfrm>
        </p:spPr>
        <p:txBody>
          <a:bodyPr>
            <a:normAutofit fontScale="92500"/>
          </a:bodyPr>
          <a:lstStyle/>
          <a:p>
            <a:r>
              <a:rPr lang="sl-SI" sz="2700" dirty="0" smtClean="0">
                <a:latin typeface="Tahoma" panose="020B0604030504040204" pitchFamily="34" charset="0"/>
                <a:ea typeface="Tahoma" panose="020B0604030504040204" pitchFamily="34" charset="0"/>
                <a:cs typeface="Tahoma" panose="020B0604030504040204" pitchFamily="34" charset="0"/>
              </a:rPr>
              <a:t>Udeleženke: Urška Kleč, Mojca Logar, Meta Vovk, Neža Čimžar</a:t>
            </a:r>
            <a:endParaRPr lang="sl-SI" sz="2700" dirty="0">
              <a:latin typeface="Tahoma" panose="020B0604030504040204" pitchFamily="34" charset="0"/>
              <a:ea typeface="Tahoma" panose="020B0604030504040204" pitchFamily="34" charset="0"/>
              <a:cs typeface="Tahoma" panose="020B0604030504040204" pitchFamily="34" charset="0"/>
            </a:endParaRPr>
          </a:p>
        </p:txBody>
      </p:sp>
      <p:sp>
        <p:nvSpPr>
          <p:cNvPr id="5" name="Pravokotnik 4"/>
          <p:cNvSpPr/>
          <p:nvPr/>
        </p:nvSpPr>
        <p:spPr>
          <a:xfrm>
            <a:off x="5086254" y="6317144"/>
            <a:ext cx="5946884" cy="369332"/>
          </a:xfrm>
          <a:prstGeom prst="rect">
            <a:avLst/>
          </a:prstGeom>
        </p:spPr>
        <p:txBody>
          <a:bodyPr wrap="none">
            <a:spAutoFit/>
          </a:bodyPr>
          <a:lstStyle/>
          <a:p>
            <a:r>
              <a:rPr lang="sl-SI" b="0" i="0" dirty="0" err="1" smtClean="0">
                <a:solidFill>
                  <a:srgbClr val="3C3C3C"/>
                </a:solidFill>
                <a:effectLst/>
                <a:latin typeface="Source Sans Pro"/>
              </a:rPr>
              <a:t>Watzmann</a:t>
            </a:r>
            <a:r>
              <a:rPr lang="sl-SI" b="0" i="0" dirty="0" smtClean="0">
                <a:solidFill>
                  <a:srgbClr val="3C3C3C"/>
                </a:solidFill>
                <a:effectLst/>
                <a:latin typeface="Source Sans Pro"/>
              </a:rPr>
              <a:t> 2.713 </a:t>
            </a:r>
            <a:r>
              <a:rPr lang="sl-SI" b="0" i="0" dirty="0" err="1" smtClean="0">
                <a:solidFill>
                  <a:srgbClr val="3C3C3C"/>
                </a:solidFill>
                <a:effectLst/>
                <a:latin typeface="Source Sans Pro"/>
              </a:rPr>
              <a:t>mnv</a:t>
            </a:r>
            <a:r>
              <a:rPr lang="sl-SI" b="0" i="0" dirty="0" smtClean="0">
                <a:solidFill>
                  <a:srgbClr val="3C3C3C"/>
                </a:solidFill>
                <a:effectLst/>
                <a:latin typeface="Source Sans Pro"/>
              </a:rPr>
              <a:t> slovi kot drugi </a:t>
            </a:r>
            <a:r>
              <a:rPr lang="sl-SI" b="0" i="0" dirty="0" err="1" smtClean="0">
                <a:solidFill>
                  <a:srgbClr val="3C3C3C"/>
                </a:solidFill>
                <a:effectLst/>
                <a:latin typeface="Source Sans Pro"/>
              </a:rPr>
              <a:t>navišji</a:t>
            </a:r>
            <a:r>
              <a:rPr lang="sl-SI" b="0" i="0" dirty="0" smtClean="0">
                <a:solidFill>
                  <a:srgbClr val="3C3C3C"/>
                </a:solidFill>
                <a:effectLst/>
                <a:latin typeface="Source Sans Pro"/>
              </a:rPr>
              <a:t> vrh Nemčije.</a:t>
            </a:r>
            <a:endParaRPr lang="sl-SI" dirty="0"/>
          </a:p>
        </p:txBody>
      </p:sp>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0"/>
            <a:ext cx="1420885" cy="1440000"/>
          </a:xfrm>
          <a:prstGeom prst="rect">
            <a:avLst/>
          </a:prstGeom>
        </p:spPr>
      </p:pic>
    </p:spTree>
    <p:extLst>
      <p:ext uri="{BB962C8B-B14F-4D97-AF65-F5344CB8AC3E}">
        <p14:creationId xmlns:p14="http://schemas.microsoft.com/office/powerpoint/2010/main" val="289947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10880" y="0"/>
            <a:ext cx="12099850" cy="1413132"/>
          </a:xfrm>
        </p:spPr>
        <p:txBody>
          <a:bodyPr>
            <a:noAutofit/>
          </a:bodyPr>
          <a:lstStyle/>
          <a:p>
            <a:r>
              <a:rPr lang="sl-SI" dirty="0" smtClean="0">
                <a:latin typeface="Tahoma" panose="020B0604030504040204" pitchFamily="34" charset="0"/>
                <a:ea typeface="Tahoma" panose="020B0604030504040204" pitchFamily="34" charset="0"/>
                <a:cs typeface="Tahoma" panose="020B0604030504040204" pitchFamily="34" charset="0"/>
              </a:rPr>
              <a:t>2. dan: Alpski pašnik </a:t>
            </a:r>
            <a:r>
              <a:rPr lang="sl-SI" dirty="0">
                <a:latin typeface="Tahoma" panose="020B0604030504040204" pitchFamily="34" charset="0"/>
                <a:ea typeface="Tahoma" panose="020B0604030504040204" pitchFamily="34" charset="0"/>
                <a:cs typeface="Tahoma" panose="020B0604030504040204" pitchFamily="34" charset="0"/>
              </a:rPr>
              <a:t>pašne skupnosti štirih kmetov</a:t>
            </a:r>
          </a:p>
        </p:txBody>
      </p:sp>
      <p:sp>
        <p:nvSpPr>
          <p:cNvPr id="3" name="Označba mesta vsebine 2"/>
          <p:cNvSpPr>
            <a:spLocks noGrp="1"/>
          </p:cNvSpPr>
          <p:nvPr>
            <p:ph idx="1"/>
          </p:nvPr>
        </p:nvSpPr>
        <p:spPr>
          <a:xfrm>
            <a:off x="333295" y="1332623"/>
            <a:ext cx="10515600" cy="566701"/>
          </a:xfrm>
        </p:spPr>
        <p:txBody>
          <a:bodyPr/>
          <a:lstStyle/>
          <a:p>
            <a:r>
              <a:rPr lang="sl-SI" dirty="0" smtClean="0">
                <a:latin typeface="Tahoma" panose="020B0604030504040204" pitchFamily="34" charset="0"/>
                <a:ea typeface="Tahoma" panose="020B0604030504040204" pitchFamily="34" charset="0"/>
                <a:cs typeface="Tahoma" panose="020B0604030504040204" pitchFamily="34" charset="0"/>
              </a:rPr>
              <a:t>Čistile </a:t>
            </a:r>
            <a:r>
              <a:rPr lang="sl-SI" dirty="0">
                <a:latin typeface="Tahoma" panose="020B0604030504040204" pitchFamily="34" charset="0"/>
                <a:ea typeface="Tahoma" panose="020B0604030504040204" pitchFamily="34" charset="0"/>
                <a:cs typeface="Tahoma" panose="020B0604030504040204" pitchFamily="34" charset="0"/>
              </a:rPr>
              <a:t>smo zarast z macesnom, smreko, jerebiko</a:t>
            </a:r>
            <a:r>
              <a:rPr lang="sl-SI" dirty="0"/>
              <a:t>.</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t="-277"/>
          <a:stretch/>
        </p:blipFill>
        <p:spPr>
          <a:xfrm rot="5400000">
            <a:off x="-289593" y="2550121"/>
            <a:ext cx="4901607" cy="3473368"/>
          </a:xfrm>
          <a:prstGeom prst="rect">
            <a:avLst/>
          </a:prstGeo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57478" y="2807250"/>
            <a:ext cx="4867233" cy="2959110"/>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4294" y="1836001"/>
            <a:ext cx="4668875" cy="2626242"/>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3471" y="4532002"/>
            <a:ext cx="3890523" cy="2188420"/>
          </a:xfrm>
          <a:prstGeom prst="rect">
            <a:avLst/>
          </a:prstGeom>
        </p:spPr>
      </p:pic>
    </p:spTree>
    <p:extLst>
      <p:ext uri="{BB962C8B-B14F-4D97-AF65-F5344CB8AC3E}">
        <p14:creationId xmlns:p14="http://schemas.microsoft.com/office/powerpoint/2010/main" val="3542946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23284" y="255180"/>
            <a:ext cx="3988389" cy="2243469"/>
          </a:xfrm>
          <a:prstGeom prst="rect">
            <a:avLst/>
          </a:prstGeom>
        </p:spPr>
      </p:pic>
      <p:pic>
        <p:nvPicPr>
          <p:cNvPr id="5" name="video-165398528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4896" y="2700670"/>
            <a:ext cx="2085163" cy="3753293"/>
          </a:xfrm>
          <a:prstGeom prst="rect">
            <a:avLst/>
          </a:prstGeom>
        </p:spPr>
      </p:pic>
      <p:pic>
        <p:nvPicPr>
          <p:cNvPr id="6" name="Slika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4790" y="723013"/>
            <a:ext cx="7301023" cy="5475767"/>
          </a:xfrm>
          <a:prstGeom prst="rect">
            <a:avLst/>
          </a:prstGeom>
        </p:spPr>
      </p:pic>
    </p:spTree>
    <p:extLst>
      <p:ext uri="{BB962C8B-B14F-4D97-AF65-F5344CB8AC3E}">
        <p14:creationId xmlns:p14="http://schemas.microsoft.com/office/powerpoint/2010/main" val="1375786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 y="0"/>
            <a:ext cx="12099851" cy="1297171"/>
          </a:xfrm>
        </p:spPr>
        <p:txBody>
          <a:bodyPr>
            <a:noAutofit/>
          </a:bodyPr>
          <a:lstStyle/>
          <a:p>
            <a:r>
              <a:rPr lang="sl-SI" dirty="0">
                <a:latin typeface="Tahoma" panose="020B0604030504040204" pitchFamily="34" charset="0"/>
                <a:ea typeface="Tahoma" panose="020B0604030504040204" pitchFamily="34" charset="0"/>
                <a:cs typeface="Tahoma" panose="020B0604030504040204" pitchFamily="34" charset="0"/>
              </a:rPr>
              <a:t>3</a:t>
            </a:r>
            <a:r>
              <a:rPr lang="sl-SI" dirty="0" smtClean="0">
                <a:latin typeface="Tahoma" panose="020B0604030504040204" pitchFamily="34" charset="0"/>
                <a:ea typeface="Tahoma" panose="020B0604030504040204" pitchFamily="34" charset="0"/>
                <a:cs typeface="Tahoma" panose="020B0604030504040204" pitchFamily="34" charset="0"/>
              </a:rPr>
              <a:t>. dan: osrčje Bavarske – polje obraščeno z mejicami</a:t>
            </a:r>
            <a:endParaRPr lang="sl-SI" dirty="0">
              <a:latin typeface="Tahoma" panose="020B0604030504040204" pitchFamily="34" charset="0"/>
              <a:ea typeface="Tahoma" panose="020B0604030504040204" pitchFamily="34" charset="0"/>
              <a:cs typeface="Tahoma" panose="020B0604030504040204" pitchFamily="34" charset="0"/>
            </a:endParaRPr>
          </a:p>
        </p:txBody>
      </p:sp>
      <p:sp>
        <p:nvSpPr>
          <p:cNvPr id="3" name="Označba mesta vsebine 2"/>
          <p:cNvSpPr>
            <a:spLocks noGrp="1"/>
          </p:cNvSpPr>
          <p:nvPr>
            <p:ph idx="1"/>
          </p:nvPr>
        </p:nvSpPr>
        <p:spPr>
          <a:xfrm>
            <a:off x="327837" y="1424762"/>
            <a:ext cx="10515600" cy="882502"/>
          </a:xfrm>
        </p:spPr>
        <p:txBody>
          <a:bodyPr/>
          <a:lstStyle/>
          <a:p>
            <a:r>
              <a:rPr lang="sl-SI" dirty="0" smtClean="0">
                <a:latin typeface="Tahoma" panose="020B0604030504040204" pitchFamily="34" charset="0"/>
                <a:ea typeface="Tahoma" panose="020B0604030504040204" pitchFamily="34" charset="0"/>
                <a:cs typeface="Tahoma" panose="020B0604030504040204" pitchFamily="34" charset="0"/>
              </a:rPr>
              <a:t>Na polju smo iz „odpadnega“ materiala (kamenja, korenin, suhe trave, opeke)  gradile hotel za malo večje živali</a:t>
            </a:r>
            <a:endParaRPr lang="sl-SI" dirty="0">
              <a:latin typeface="Tahoma" panose="020B0604030504040204" pitchFamily="34" charset="0"/>
              <a:ea typeface="Tahoma" panose="020B0604030504040204" pitchFamily="34" charset="0"/>
              <a:cs typeface="Tahoma" panose="020B0604030504040204" pitchFamily="34" charset="0"/>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586" y="2524234"/>
            <a:ext cx="7166344" cy="4031069"/>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54950" y="2892056"/>
            <a:ext cx="4593263" cy="2583710"/>
          </a:xfrm>
          <a:prstGeom prst="rect">
            <a:avLst/>
          </a:prstGeom>
        </p:spPr>
      </p:pic>
    </p:spTree>
    <p:extLst>
      <p:ext uri="{BB962C8B-B14F-4D97-AF65-F5344CB8AC3E}">
        <p14:creationId xmlns:p14="http://schemas.microsoft.com/office/powerpoint/2010/main" val="469792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874" y="478465"/>
            <a:ext cx="4479851" cy="2519916"/>
          </a:xfrm>
          <a:prstGeom prst="rect">
            <a:avLst/>
          </a:prstGeo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0874" y="3276475"/>
            <a:ext cx="4476308" cy="3203694"/>
          </a:xfrm>
          <a:prstGeom prst="rect">
            <a:avLst/>
          </a:prstGeom>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1972" y="182748"/>
            <a:ext cx="5667153" cy="3187774"/>
          </a:xfrm>
          <a:prstGeom prst="rect">
            <a:avLst/>
          </a:prstGeom>
        </p:spPr>
      </p:pic>
      <p:pic>
        <p:nvPicPr>
          <p:cNvPr id="8" name="Slika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8419" y="3501724"/>
            <a:ext cx="5295014" cy="2978445"/>
          </a:xfrm>
          <a:prstGeom prst="rect">
            <a:avLst/>
          </a:prstGeom>
        </p:spPr>
      </p:pic>
    </p:spTree>
    <p:extLst>
      <p:ext uri="{BB962C8B-B14F-4D97-AF65-F5344CB8AC3E}">
        <p14:creationId xmlns:p14="http://schemas.microsoft.com/office/powerpoint/2010/main" val="1163847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Watzman 8-15-20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73"/>
          <a:stretch/>
        </p:blipFill>
        <p:spPr bwMode="auto">
          <a:xfrm>
            <a:off x="3677094" y="999572"/>
            <a:ext cx="7997455" cy="4742010"/>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p:cNvSpPr>
            <a:spLocks noGrp="1"/>
          </p:cNvSpPr>
          <p:nvPr>
            <p:ph type="title"/>
          </p:nvPr>
        </p:nvSpPr>
        <p:spPr>
          <a:xfrm>
            <a:off x="423530" y="370553"/>
            <a:ext cx="10515600" cy="815089"/>
          </a:xfrm>
        </p:spPr>
        <p:txBody>
          <a:bodyPr/>
          <a:lstStyle/>
          <a:p>
            <a:r>
              <a:rPr lang="sl-SI" dirty="0" err="1" smtClean="0">
                <a:latin typeface="Tahoma" panose="020B0604030504040204" pitchFamily="34" charset="0"/>
                <a:ea typeface="Tahoma" panose="020B0604030504040204" pitchFamily="34" charset="0"/>
                <a:cs typeface="Tahoma" panose="020B0604030504040204" pitchFamily="34" charset="0"/>
              </a:rPr>
              <a:t>Berchtesgaden</a:t>
            </a:r>
            <a:endParaRPr lang="sl-SI" dirty="0">
              <a:latin typeface="Tahoma" panose="020B0604030504040204" pitchFamily="34" charset="0"/>
              <a:ea typeface="Tahoma" panose="020B0604030504040204" pitchFamily="34" charset="0"/>
              <a:cs typeface="Tahoma" panose="020B0604030504040204" pitchFamily="34" charset="0"/>
            </a:endParaRPr>
          </a:p>
        </p:txBody>
      </p:sp>
      <p:sp>
        <p:nvSpPr>
          <p:cNvPr id="3" name="Označba mesta vsebine 2"/>
          <p:cNvSpPr>
            <a:spLocks noGrp="1"/>
          </p:cNvSpPr>
          <p:nvPr>
            <p:ph idx="1"/>
          </p:nvPr>
        </p:nvSpPr>
        <p:spPr>
          <a:xfrm>
            <a:off x="540488" y="1371712"/>
            <a:ext cx="3638108" cy="4369870"/>
          </a:xfrm>
        </p:spPr>
        <p:txBody>
          <a:bodyPr>
            <a:normAutofit/>
          </a:bodyPr>
          <a:lstStyle/>
          <a:p>
            <a:pPr marL="0" indent="0">
              <a:buNone/>
            </a:pPr>
            <a:r>
              <a:rPr lang="sl-SI" sz="2500" dirty="0" smtClean="0">
                <a:latin typeface="Tahoma" panose="020B0604030504040204" pitchFamily="34" charset="0"/>
                <a:ea typeface="Tahoma" panose="020B0604030504040204" pitchFamily="34" charset="0"/>
                <a:cs typeface="Tahoma" panose="020B0604030504040204" pitchFamily="34" charset="0"/>
              </a:rPr>
              <a:t>je mesto </a:t>
            </a:r>
            <a:r>
              <a:rPr lang="sl-SI" sz="2500" dirty="0">
                <a:latin typeface="Tahoma" panose="020B0604030504040204" pitchFamily="34" charset="0"/>
                <a:ea typeface="Tahoma" panose="020B0604030504040204" pitchFamily="34" charset="0"/>
                <a:cs typeface="Tahoma" panose="020B0604030504040204" pitchFamily="34" charset="0"/>
              </a:rPr>
              <a:t>v </a:t>
            </a:r>
            <a:r>
              <a:rPr lang="sl-SI" sz="2500" dirty="0" smtClean="0">
                <a:latin typeface="Tahoma" panose="020B0604030504040204" pitchFamily="34" charset="0"/>
                <a:ea typeface="Tahoma" panose="020B0604030504040204" pitchFamily="34" charset="0"/>
                <a:cs typeface="Tahoma" panose="020B0604030504040204" pitchFamily="34" charset="0"/>
              </a:rPr>
              <a:t>nemških Bavarskih Alpah, na južnem koncu  bavarske</a:t>
            </a:r>
            <a:r>
              <a:rPr lang="sl-SI" sz="2500" dirty="0">
                <a:latin typeface="Tahoma" panose="020B0604030504040204" pitchFamily="34" charset="0"/>
                <a:ea typeface="Tahoma" panose="020B0604030504040204" pitchFamily="34" charset="0"/>
                <a:cs typeface="Tahoma" panose="020B0604030504040204" pitchFamily="34" charset="0"/>
              </a:rPr>
              <a:t> pokrajine </a:t>
            </a:r>
            <a:r>
              <a:rPr lang="sl-SI" sz="2500" dirty="0" err="1">
                <a:latin typeface="Tahoma" panose="020B0604030504040204" pitchFamily="34" charset="0"/>
                <a:ea typeface="Tahoma" panose="020B0604030504040204" pitchFamily="34" charset="0"/>
                <a:cs typeface="Tahoma" panose="020B0604030504040204" pitchFamily="34" charset="0"/>
              </a:rPr>
              <a:t>Berchtesgadener</a:t>
            </a:r>
            <a:r>
              <a:rPr lang="sl-SI" sz="2500" dirty="0">
                <a:latin typeface="Tahoma" panose="020B0604030504040204" pitchFamily="34" charset="0"/>
                <a:ea typeface="Tahoma" panose="020B0604030504040204" pitchFamily="34" charset="0"/>
                <a:cs typeface="Tahoma" panose="020B0604030504040204" pitchFamily="34" charset="0"/>
              </a:rPr>
              <a:t> </a:t>
            </a:r>
            <a:r>
              <a:rPr lang="sl-SI" sz="2500" dirty="0" err="1">
                <a:latin typeface="Tahoma" panose="020B0604030504040204" pitchFamily="34" charset="0"/>
                <a:ea typeface="Tahoma" panose="020B0604030504040204" pitchFamily="34" charset="0"/>
                <a:cs typeface="Tahoma" panose="020B0604030504040204" pitchFamily="34" charset="0"/>
              </a:rPr>
              <a:t>Land</a:t>
            </a:r>
            <a:r>
              <a:rPr lang="sl-SI" sz="2500" dirty="0">
                <a:latin typeface="Tahoma" panose="020B0604030504040204" pitchFamily="34" charset="0"/>
                <a:ea typeface="Tahoma" panose="020B0604030504040204" pitchFamily="34" charset="0"/>
                <a:cs typeface="Tahoma" panose="020B0604030504040204" pitchFamily="34" charset="0"/>
              </a:rPr>
              <a:t>, </a:t>
            </a:r>
            <a:r>
              <a:rPr lang="sl-SI" sz="2500" dirty="0" smtClean="0">
                <a:latin typeface="Tahoma" panose="020B0604030504040204" pitchFamily="34" charset="0"/>
                <a:ea typeface="Tahoma" panose="020B0604030504040204" pitchFamily="34" charset="0"/>
                <a:cs typeface="Tahoma" panose="020B0604030504040204" pitchFamily="34" charset="0"/>
              </a:rPr>
              <a:t>okoli </a:t>
            </a:r>
            <a:r>
              <a:rPr lang="sl-SI" sz="2500" dirty="0">
                <a:latin typeface="Tahoma" panose="020B0604030504040204" pitchFamily="34" charset="0"/>
                <a:ea typeface="Tahoma" panose="020B0604030504040204" pitchFamily="34" charset="0"/>
                <a:cs typeface="Tahoma" panose="020B0604030504040204" pitchFamily="34" charset="0"/>
              </a:rPr>
              <a:t>30 km južno od </a:t>
            </a:r>
            <a:r>
              <a:rPr lang="sl-SI" sz="2500" dirty="0" smtClean="0">
                <a:latin typeface="Tahoma" panose="020B0604030504040204" pitchFamily="34" charset="0"/>
                <a:ea typeface="Tahoma" panose="020B0604030504040204" pitchFamily="34" charset="0"/>
                <a:cs typeface="Tahoma" panose="020B0604030504040204" pitchFamily="34" charset="0"/>
              </a:rPr>
              <a:t>Salzburga</a:t>
            </a:r>
            <a:r>
              <a:rPr lang="sl-SI" sz="2500" dirty="0">
                <a:latin typeface="Tahoma" panose="020B0604030504040204" pitchFamily="34" charset="0"/>
                <a:ea typeface="Tahoma" panose="020B0604030504040204" pitchFamily="34" charset="0"/>
                <a:cs typeface="Tahoma" panose="020B0604030504040204" pitchFamily="34" charset="0"/>
              </a:rPr>
              <a:t> </a:t>
            </a:r>
            <a:r>
              <a:rPr lang="sl-SI" sz="2500" dirty="0" smtClean="0">
                <a:latin typeface="Tahoma" panose="020B0604030504040204" pitchFamily="34" charset="0"/>
                <a:ea typeface="Tahoma" panose="020B0604030504040204" pitchFamily="34" charset="0"/>
                <a:cs typeface="Tahoma" panose="020B0604030504040204" pitchFamily="34" charset="0"/>
              </a:rPr>
              <a:t>in </a:t>
            </a:r>
            <a:r>
              <a:rPr lang="sl-SI" sz="2500" dirty="0">
                <a:latin typeface="Tahoma" panose="020B0604030504040204" pitchFamily="34" charset="0"/>
                <a:ea typeface="Tahoma" panose="020B0604030504040204" pitchFamily="34" charset="0"/>
                <a:cs typeface="Tahoma" panose="020B0604030504040204" pitchFamily="34" charset="0"/>
              </a:rPr>
              <a:t>severno od </a:t>
            </a:r>
            <a:r>
              <a:rPr lang="sl-SI" sz="2500" dirty="0" smtClean="0">
                <a:latin typeface="Tahoma" panose="020B0604030504040204" pitchFamily="34" charset="0"/>
                <a:ea typeface="Tahoma" panose="020B0604030504040204" pitchFamily="34" charset="0"/>
                <a:cs typeface="Tahoma" panose="020B0604030504040204" pitchFamily="34" charset="0"/>
              </a:rPr>
              <a:t>Nacionalnega parka </a:t>
            </a:r>
            <a:r>
              <a:rPr lang="sl-SI" sz="2500" dirty="0" err="1" smtClean="0">
                <a:latin typeface="Tahoma" panose="020B0604030504040204" pitchFamily="34" charset="0"/>
                <a:ea typeface="Tahoma" panose="020B0604030504040204" pitchFamily="34" charset="0"/>
                <a:cs typeface="Tahoma" panose="020B0604030504040204" pitchFamily="34" charset="0"/>
              </a:rPr>
              <a:t>Berchtesgarden</a:t>
            </a:r>
            <a:r>
              <a:rPr lang="sl-SI" sz="2500" dirty="0" smtClean="0">
                <a:latin typeface="Tahoma" panose="020B0604030504040204" pitchFamily="34" charset="0"/>
                <a:ea typeface="Tahoma" panose="020B0604030504040204" pitchFamily="34" charset="0"/>
                <a:cs typeface="Tahoma" panose="020B0604030504040204" pitchFamily="34" charset="0"/>
              </a:rPr>
              <a:t>.</a:t>
            </a:r>
            <a:endParaRPr lang="sl-SI" sz="25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sl-SI" dirty="0"/>
          </a:p>
        </p:txBody>
      </p:sp>
    </p:spTree>
    <p:extLst>
      <p:ext uri="{BB962C8B-B14F-4D97-AF65-F5344CB8AC3E}">
        <p14:creationId xmlns:p14="http://schemas.microsoft.com/office/powerpoint/2010/main" val="4143305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2868" y="202867"/>
            <a:ext cx="6967696" cy="4644000"/>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p:cNvSpPr>
            <a:spLocks noGrp="1"/>
          </p:cNvSpPr>
          <p:nvPr>
            <p:ph type="title"/>
          </p:nvPr>
        </p:nvSpPr>
        <p:spPr>
          <a:xfrm>
            <a:off x="0" y="0"/>
            <a:ext cx="10515600" cy="1325563"/>
          </a:xfrm>
        </p:spPr>
        <p:txBody>
          <a:bodyPr>
            <a:normAutofit/>
          </a:bodyPr>
          <a:lstStyle/>
          <a:p>
            <a:r>
              <a:rPr lang="sl-SI" dirty="0" smtClean="0">
                <a:latin typeface="Tahoma" panose="020B0604030504040204" pitchFamily="34" charset="0"/>
                <a:ea typeface="Tahoma" panose="020B0604030504040204" pitchFamily="34" charset="0"/>
                <a:cs typeface="Tahoma" panose="020B0604030504040204" pitchFamily="34" charset="0"/>
              </a:rPr>
              <a:t>Gora </a:t>
            </a:r>
            <a:r>
              <a:rPr lang="sl-SI" dirty="0" err="1" smtClean="0">
                <a:latin typeface="Tahoma" panose="020B0604030504040204" pitchFamily="34" charset="0"/>
                <a:ea typeface="Tahoma" panose="020B0604030504040204" pitchFamily="34" charset="0"/>
                <a:cs typeface="Tahoma" panose="020B0604030504040204" pitchFamily="34" charset="0"/>
              </a:rPr>
              <a:t>Watzmann</a:t>
            </a:r>
            <a:endParaRPr lang="sl-SI" dirty="0">
              <a:latin typeface="Tahoma" panose="020B0604030504040204" pitchFamily="34" charset="0"/>
              <a:ea typeface="Tahoma" panose="020B0604030504040204" pitchFamily="34" charset="0"/>
              <a:cs typeface="Tahoma" panose="020B0604030504040204" pitchFamily="34" charset="0"/>
            </a:endParaRPr>
          </a:p>
        </p:txBody>
      </p:sp>
      <p:sp>
        <p:nvSpPr>
          <p:cNvPr id="3" name="Označba mesta vsebine 2"/>
          <p:cNvSpPr>
            <a:spLocks noGrp="1"/>
          </p:cNvSpPr>
          <p:nvPr>
            <p:ph idx="1"/>
          </p:nvPr>
        </p:nvSpPr>
        <p:spPr>
          <a:xfrm>
            <a:off x="200246" y="1040314"/>
            <a:ext cx="4786423" cy="4860755"/>
          </a:xfrm>
        </p:spPr>
        <p:txBody>
          <a:bodyPr>
            <a:normAutofit lnSpcReduction="10000"/>
          </a:bodyPr>
          <a:lstStyle/>
          <a:p>
            <a:pPr marL="0" indent="0">
              <a:buNone/>
            </a:pPr>
            <a:r>
              <a:rPr lang="sl-SI" dirty="0" err="1" smtClean="0">
                <a:latin typeface="Tahoma" panose="020B0604030504040204" pitchFamily="34" charset="0"/>
                <a:ea typeface="Tahoma" panose="020B0604030504040204" pitchFamily="34" charset="0"/>
                <a:cs typeface="Tahoma" panose="020B0604030504040204" pitchFamily="34" charset="0"/>
              </a:rPr>
              <a:t>Berchtesgaden</a:t>
            </a:r>
            <a:r>
              <a:rPr lang="sl-SI" dirty="0" smtClean="0">
                <a:latin typeface="Tahoma" panose="020B0604030504040204" pitchFamily="34" charset="0"/>
                <a:ea typeface="Tahoma" panose="020B0604030504040204" pitchFamily="34" charset="0"/>
                <a:cs typeface="Tahoma" panose="020B0604030504040204" pitchFamily="34" charset="0"/>
              </a:rPr>
              <a:t> pogosto povezujejo z goro </a:t>
            </a:r>
            <a:r>
              <a:rPr lang="sl-SI" dirty="0" err="1" smtClean="0">
                <a:latin typeface="Tahoma" panose="020B0604030504040204" pitchFamily="34" charset="0"/>
                <a:ea typeface="Tahoma" panose="020B0604030504040204" pitchFamily="34" charset="0"/>
                <a:cs typeface="Tahoma" panose="020B0604030504040204" pitchFamily="34" charset="0"/>
              </a:rPr>
              <a:t>Watzmann</a:t>
            </a:r>
            <a:r>
              <a:rPr lang="sl-SI" dirty="0" smtClean="0">
                <a:latin typeface="Tahoma" panose="020B0604030504040204" pitchFamily="34" charset="0"/>
                <a:ea typeface="Tahoma" panose="020B0604030504040204" pitchFamily="34" charset="0"/>
                <a:cs typeface="Tahoma" panose="020B0604030504040204" pitchFamily="34" charset="0"/>
              </a:rPr>
              <a:t> - je z nadmorsko višino 2713 m druga najvišja gora v Nemčiji - Valentin Stanič iz Bodreža pri Kanalu ob Soči naj bi med 8. avgustom in 6. septembrom 1800 po skrajno nevarni in dotlej še neprehojeni "poti" dosegel najvišji vrh </a:t>
            </a:r>
            <a:r>
              <a:rPr lang="sl-SI" dirty="0" err="1" smtClean="0">
                <a:latin typeface="Tahoma" panose="020B0604030504040204" pitchFamily="34" charset="0"/>
                <a:ea typeface="Tahoma" panose="020B0604030504040204" pitchFamily="34" charset="0"/>
                <a:cs typeface="Tahoma" panose="020B0604030504040204" pitchFamily="34" charset="0"/>
              </a:rPr>
              <a:t>Watzmanna</a:t>
            </a:r>
            <a:r>
              <a:rPr lang="sl-SI" dirty="0" smtClean="0">
                <a:latin typeface="Tahoma" panose="020B0604030504040204" pitchFamily="34" charset="0"/>
                <a:ea typeface="Tahoma" panose="020B0604030504040204" pitchFamily="34" charset="0"/>
                <a:cs typeface="Tahoma" panose="020B0604030504040204" pitchFamily="34" charset="0"/>
              </a:rPr>
              <a:t>, izmeril njegovo višino in natančno opisal pot.</a:t>
            </a:r>
          </a:p>
          <a:p>
            <a:pPr marL="0" indent="0">
              <a:buNone/>
            </a:pPr>
            <a:endParaRPr lang="sl-SI" dirty="0"/>
          </a:p>
        </p:txBody>
      </p:sp>
    </p:spTree>
    <p:extLst>
      <p:ext uri="{BB962C8B-B14F-4D97-AF65-F5344CB8AC3E}">
        <p14:creationId xmlns:p14="http://schemas.microsoft.com/office/powerpoint/2010/main" val="50208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r Artikel mit der oldthing-id 15582280 ist aktuell ausverkau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324" y="1658652"/>
            <a:ext cx="5810250" cy="3905251"/>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p:cNvSpPr>
            <a:spLocks noGrp="1"/>
          </p:cNvSpPr>
          <p:nvPr>
            <p:ph type="title"/>
          </p:nvPr>
        </p:nvSpPr>
        <p:spPr>
          <a:xfrm>
            <a:off x="171524" y="333089"/>
            <a:ext cx="10515600" cy="1099131"/>
          </a:xfrm>
        </p:spPr>
        <p:txBody>
          <a:bodyPr/>
          <a:lstStyle/>
          <a:p>
            <a:r>
              <a:rPr lang="sl-SI" dirty="0" smtClean="0">
                <a:latin typeface="Tahoma" panose="020B0604030504040204" pitchFamily="34" charset="0"/>
                <a:ea typeface="Tahoma" panose="020B0604030504040204" pitchFamily="34" charset="0"/>
                <a:cs typeface="Tahoma" panose="020B0604030504040204" pitchFamily="34" charset="0"/>
              </a:rPr>
              <a:t>Legenda o </a:t>
            </a:r>
            <a:r>
              <a:rPr lang="sl-SI" dirty="0" err="1" smtClean="0">
                <a:latin typeface="Tahoma" panose="020B0604030504040204" pitchFamily="34" charset="0"/>
                <a:ea typeface="Tahoma" panose="020B0604030504040204" pitchFamily="34" charset="0"/>
                <a:cs typeface="Tahoma" panose="020B0604030504040204" pitchFamily="34" charset="0"/>
              </a:rPr>
              <a:t>Watzmannu</a:t>
            </a:r>
            <a:endParaRPr lang="sl-SI" dirty="0">
              <a:latin typeface="Tahoma" panose="020B0604030504040204" pitchFamily="34" charset="0"/>
              <a:ea typeface="Tahoma" panose="020B0604030504040204" pitchFamily="34" charset="0"/>
              <a:cs typeface="Tahoma" panose="020B0604030504040204" pitchFamily="34" charset="0"/>
            </a:endParaRPr>
          </a:p>
        </p:txBody>
      </p:sp>
      <p:sp>
        <p:nvSpPr>
          <p:cNvPr id="4" name="Označba mesta vsebine 3"/>
          <p:cNvSpPr>
            <a:spLocks noGrp="1"/>
          </p:cNvSpPr>
          <p:nvPr>
            <p:ph idx="1"/>
          </p:nvPr>
        </p:nvSpPr>
        <p:spPr>
          <a:xfrm>
            <a:off x="147083" y="1432220"/>
            <a:ext cx="4786423" cy="4358116"/>
          </a:xfrm>
          <a:prstGeom prst="rect">
            <a:avLst/>
          </a:prstGeom>
        </p:spPr>
        <p:txBody>
          <a:bodyPr wrap="square">
            <a:spAutoFit/>
          </a:bodyPr>
          <a:lstStyle/>
          <a:p>
            <a:pPr marL="0" indent="0">
              <a:buNone/>
            </a:pPr>
            <a:r>
              <a:rPr lang="sl-SI" b="0" i="0" dirty="0" smtClean="0">
                <a:solidFill>
                  <a:srgbClr val="333333"/>
                </a:solidFill>
                <a:effectLst/>
                <a:latin typeface="Tahoma" panose="020B0604030504040204" pitchFamily="34" charset="0"/>
                <a:ea typeface="Tahoma" panose="020B0604030504040204" pitchFamily="34" charset="0"/>
                <a:cs typeface="Tahoma" panose="020B0604030504040204" pitchFamily="34" charset="0"/>
              </a:rPr>
              <a:t>Legenda govori, da je v davnih časih živel okruten kralj </a:t>
            </a:r>
            <a:r>
              <a:rPr lang="sl-SI" b="0" i="0" dirty="0" err="1" smtClean="0">
                <a:solidFill>
                  <a:srgbClr val="333333"/>
                </a:solidFill>
                <a:effectLst/>
                <a:latin typeface="Tahoma" panose="020B0604030504040204" pitchFamily="34" charset="0"/>
                <a:ea typeface="Tahoma" panose="020B0604030504040204" pitchFamily="34" charset="0"/>
                <a:cs typeface="Tahoma" panose="020B0604030504040204" pitchFamily="34" charset="0"/>
              </a:rPr>
              <a:t>Watzmann</a:t>
            </a:r>
            <a:r>
              <a:rPr lang="sl-SI" b="0" i="0" dirty="0" smtClean="0">
                <a:solidFill>
                  <a:srgbClr val="333333"/>
                </a:solidFill>
                <a:effectLst/>
                <a:latin typeface="Tahoma" panose="020B0604030504040204" pitchFamily="34" charset="0"/>
                <a:ea typeface="Tahoma" panose="020B0604030504040204" pitchFamily="34" charset="0"/>
                <a:cs typeface="Tahoma" panose="020B0604030504040204" pitchFamily="34" charset="0"/>
              </a:rPr>
              <a:t>, ki ni maral ne ljudi ne živali. Nič boljši niso bili njegova žena in sedem otrok. Ko je bilo vseh njihovih hudobij preveč, so za kazen za večno okamneli, kar je dalo današnjo podobo in ime obsežnemu pogorju nad jezerom </a:t>
            </a:r>
            <a:r>
              <a:rPr lang="sl-SI" b="0" i="0" dirty="0" err="1" smtClean="0">
                <a:solidFill>
                  <a:srgbClr val="333333"/>
                </a:solidFill>
                <a:effectLst/>
                <a:latin typeface="Tahoma" panose="020B0604030504040204" pitchFamily="34" charset="0"/>
                <a:ea typeface="Tahoma" panose="020B0604030504040204" pitchFamily="34" charset="0"/>
                <a:cs typeface="Tahoma" panose="020B0604030504040204" pitchFamily="34" charset="0"/>
              </a:rPr>
              <a:t>Königssee</a:t>
            </a:r>
            <a:r>
              <a:rPr lang="sl-SI" b="0" i="0" dirty="0" smtClean="0">
                <a:solidFill>
                  <a:srgbClr val="333333"/>
                </a:solidFill>
                <a:effectLst/>
                <a:latin typeface="Tahoma" panose="020B0604030504040204" pitchFamily="34" charset="0"/>
                <a:ea typeface="Tahoma" panose="020B0604030504040204" pitchFamily="34" charset="0"/>
                <a:cs typeface="Tahoma" panose="020B0604030504040204" pitchFamily="34" charset="0"/>
              </a:rPr>
              <a:t>.</a:t>
            </a:r>
            <a:r>
              <a:rPr lang="sl-SI" b="0" i="0" dirty="0" smtClean="0">
                <a:solidFill>
                  <a:srgbClr val="333333"/>
                </a:solidFill>
                <a:effectLst/>
                <a:latin typeface="MS Sans-Serif"/>
              </a:rPr>
              <a:t> </a:t>
            </a:r>
            <a:endParaRPr lang="sl-SI" dirty="0"/>
          </a:p>
        </p:txBody>
      </p:sp>
    </p:spTree>
    <p:extLst>
      <p:ext uri="{BB962C8B-B14F-4D97-AF65-F5344CB8AC3E}">
        <p14:creationId xmlns:p14="http://schemas.microsoft.com/office/powerpoint/2010/main" val="827853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60620" y="243299"/>
            <a:ext cx="2489791" cy="728192"/>
          </a:xfrm>
        </p:spPr>
        <p:txBody>
          <a:bodyPr>
            <a:normAutofit fontScale="90000"/>
          </a:bodyPr>
          <a:lstStyle/>
          <a:p>
            <a:r>
              <a:rPr lang="sl-SI" dirty="0" err="1" smtClean="0">
                <a:latin typeface="Tahoma" panose="020B0604030504040204" pitchFamily="34" charset="0"/>
                <a:ea typeface="Tahoma" panose="020B0604030504040204" pitchFamily="34" charset="0"/>
                <a:cs typeface="Tahoma" panose="020B0604030504040204" pitchFamily="34" charset="0"/>
              </a:rPr>
              <a:t>Königssee</a:t>
            </a:r>
            <a:endParaRPr lang="sl-SI" dirty="0">
              <a:latin typeface="Tahoma" panose="020B0604030504040204" pitchFamily="34" charset="0"/>
              <a:ea typeface="Tahoma" panose="020B0604030504040204" pitchFamily="34" charset="0"/>
              <a:cs typeface="Tahoma" panose="020B0604030504040204" pitchFamily="34" charset="0"/>
            </a:endParaRPr>
          </a:p>
        </p:txBody>
      </p:sp>
      <p:sp>
        <p:nvSpPr>
          <p:cNvPr id="3" name="Označba mesta vsebine 2"/>
          <p:cNvSpPr>
            <a:spLocks noGrp="1"/>
          </p:cNvSpPr>
          <p:nvPr>
            <p:ph idx="1"/>
          </p:nvPr>
        </p:nvSpPr>
        <p:spPr>
          <a:xfrm>
            <a:off x="360619" y="971491"/>
            <a:ext cx="11505315" cy="1431467"/>
          </a:xfrm>
        </p:spPr>
        <p:txBody>
          <a:bodyPr>
            <a:normAutofit/>
          </a:bodyPr>
          <a:lstStyle/>
          <a:p>
            <a:pPr marL="0" indent="0">
              <a:buNone/>
            </a:pPr>
            <a:r>
              <a:rPr lang="sl-SI" dirty="0" smtClean="0">
                <a:latin typeface="Tahoma" panose="020B0604030504040204" pitchFamily="34" charset="0"/>
                <a:ea typeface="Tahoma" panose="020B0604030504040204" pitchFamily="34" charset="0"/>
                <a:cs typeface="Tahoma" panose="020B0604030504040204" pitchFamily="34" charset="0"/>
              </a:rPr>
              <a:t>Znano je tudi bližnje globoko ledeniško Kraljevo jezero, ki meri (5,2 km²). </a:t>
            </a:r>
          </a:p>
        </p:txBody>
      </p:sp>
      <p:pic>
        <p:nvPicPr>
          <p:cNvPr id="4098" name="Picture 2" descr="5,655 Königsee Stock Photos, Pictures &amp; Royalty-Free Images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216" y="1699683"/>
            <a:ext cx="7289998" cy="48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650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0940" y="2219023"/>
            <a:ext cx="7680000" cy="4320000"/>
          </a:xfrm>
          <a:prstGeom prst="rect">
            <a:avLst/>
          </a:prstGeom>
        </p:spPr>
      </p:pic>
      <p:sp>
        <p:nvSpPr>
          <p:cNvPr id="2" name="Naslov 1"/>
          <p:cNvSpPr>
            <a:spLocks noGrp="1"/>
          </p:cNvSpPr>
          <p:nvPr>
            <p:ph type="title"/>
          </p:nvPr>
        </p:nvSpPr>
        <p:spPr>
          <a:xfrm>
            <a:off x="838200" y="365126"/>
            <a:ext cx="4052777" cy="985210"/>
          </a:xfrm>
        </p:spPr>
        <p:txBody>
          <a:bodyPr/>
          <a:lstStyle/>
          <a:p>
            <a:r>
              <a:rPr lang="sl-SI" b="0" i="0" dirty="0" err="1" smtClean="0">
                <a:solidFill>
                  <a:srgbClr val="202122"/>
                </a:solidFill>
                <a:effectLst/>
                <a:latin typeface="Tahoma" panose="020B0604030504040204" pitchFamily="34" charset="0"/>
                <a:ea typeface="Tahoma" panose="020B0604030504040204" pitchFamily="34" charset="0"/>
                <a:cs typeface="Tahoma" panose="020B0604030504040204" pitchFamily="34" charset="0"/>
              </a:rPr>
              <a:t>Obersee</a:t>
            </a:r>
            <a:endParaRPr lang="sl-SI" dirty="0">
              <a:latin typeface="Tahoma" panose="020B0604030504040204" pitchFamily="34" charset="0"/>
              <a:ea typeface="Tahoma" panose="020B0604030504040204" pitchFamily="34" charset="0"/>
              <a:cs typeface="Tahoma" panose="020B0604030504040204" pitchFamily="34" charset="0"/>
            </a:endParaRPr>
          </a:p>
        </p:txBody>
      </p:sp>
      <p:sp>
        <p:nvSpPr>
          <p:cNvPr id="4" name="Označba mesta vsebine 3"/>
          <p:cNvSpPr>
            <a:spLocks noGrp="1"/>
          </p:cNvSpPr>
          <p:nvPr>
            <p:ph idx="1"/>
          </p:nvPr>
        </p:nvSpPr>
        <p:spPr>
          <a:xfrm>
            <a:off x="753140" y="1350336"/>
            <a:ext cx="10515600" cy="1087696"/>
          </a:xfrm>
        </p:spPr>
        <p:txBody>
          <a:bodyPr/>
          <a:lstStyle/>
          <a:p>
            <a:pPr marL="0" indent="0">
              <a:buNone/>
            </a:pPr>
            <a:r>
              <a:rPr lang="sl-SI" dirty="0" smtClean="0">
                <a:latin typeface="Tahoma" panose="020B0604030504040204" pitchFamily="34" charset="0"/>
                <a:ea typeface="Tahoma" panose="020B0604030504040204" pitchFamily="34" charset="0"/>
                <a:cs typeface="Tahoma" panose="020B0604030504040204" pitchFamily="34" charset="0"/>
              </a:rPr>
              <a:t>Leži severno od </a:t>
            </a:r>
            <a:r>
              <a:rPr lang="sl-SI" dirty="0" err="1" smtClean="0">
                <a:latin typeface="Tahoma" panose="020B0604030504040204" pitchFamily="34" charset="0"/>
                <a:ea typeface="Tahoma" panose="020B0604030504040204" pitchFamily="34" charset="0"/>
                <a:cs typeface="Tahoma" panose="020B0604030504040204" pitchFamily="34" charset="0"/>
              </a:rPr>
              <a:t>Königssee</a:t>
            </a:r>
            <a:r>
              <a:rPr lang="sl-SI" dirty="0" smtClean="0">
                <a:latin typeface="Tahoma" panose="020B0604030504040204" pitchFamily="34" charset="0"/>
                <a:ea typeface="Tahoma" panose="020B0604030504040204" pitchFamily="34" charset="0"/>
                <a:cs typeface="Tahoma" panose="020B0604030504040204" pitchFamily="34" charset="0"/>
              </a:rPr>
              <a:t>, loči ju morenska stena. Od sredina maja do konca septembra v okolici jezera poteka paša.</a:t>
            </a:r>
          </a:p>
          <a:p>
            <a:endParaRPr lang="sl-SI" dirty="0"/>
          </a:p>
        </p:txBody>
      </p:sp>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8297" y="137731"/>
            <a:ext cx="1420885" cy="1440000"/>
          </a:xfrm>
          <a:prstGeom prst="rect">
            <a:avLst/>
          </a:prstGeom>
        </p:spPr>
      </p:pic>
    </p:spTree>
    <p:extLst>
      <p:ext uri="{BB962C8B-B14F-4D97-AF65-F5344CB8AC3E}">
        <p14:creationId xmlns:p14="http://schemas.microsoft.com/office/powerpoint/2010/main" val="2066751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ationalparkzentrum Haus der Berge"/>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2188550" y="786809"/>
            <a:ext cx="7502249" cy="4568825"/>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p:cNvSpPr>
            <a:spLocks noGrp="1"/>
          </p:cNvSpPr>
          <p:nvPr>
            <p:ph type="title"/>
          </p:nvPr>
        </p:nvSpPr>
        <p:spPr>
          <a:xfrm>
            <a:off x="148856" y="121337"/>
            <a:ext cx="5562600" cy="836354"/>
          </a:xfrm>
        </p:spPr>
        <p:txBody>
          <a:bodyPr>
            <a:normAutofit fontScale="90000"/>
          </a:bodyPr>
          <a:lstStyle/>
          <a:p>
            <a:r>
              <a:rPr lang="sl-SI" dirty="0" smtClean="0">
                <a:latin typeface="Tahoma" panose="020B0604030504040204" pitchFamily="34" charset="0"/>
                <a:ea typeface="Tahoma" panose="020B0604030504040204" pitchFamily="34" charset="0"/>
                <a:cs typeface="Tahoma" panose="020B0604030504040204" pitchFamily="34" charset="0"/>
              </a:rPr>
              <a:t>1. dan: </a:t>
            </a:r>
            <a:r>
              <a:rPr lang="sl-SI" dirty="0">
                <a:latin typeface="Tahoma" panose="020B0604030504040204" pitchFamily="34" charset="0"/>
                <a:ea typeface="Tahoma" panose="020B0604030504040204" pitchFamily="34" charset="0"/>
                <a:cs typeface="Tahoma" panose="020B0604030504040204" pitchFamily="34" charset="0"/>
              </a:rPr>
              <a:t>H</a:t>
            </a:r>
            <a:r>
              <a:rPr lang="sl-SI" dirty="0" smtClean="0">
                <a:latin typeface="Tahoma" panose="020B0604030504040204" pitchFamily="34" charset="0"/>
                <a:ea typeface="Tahoma" panose="020B0604030504040204" pitchFamily="34" charset="0"/>
                <a:cs typeface="Tahoma" panose="020B0604030504040204" pitchFamily="34" charset="0"/>
              </a:rPr>
              <a:t>aus der </a:t>
            </a:r>
            <a:r>
              <a:rPr lang="sl-SI" dirty="0" err="1" smtClean="0">
                <a:latin typeface="Tahoma" panose="020B0604030504040204" pitchFamily="34" charset="0"/>
                <a:ea typeface="Tahoma" panose="020B0604030504040204" pitchFamily="34" charset="0"/>
                <a:cs typeface="Tahoma" panose="020B0604030504040204" pitchFamily="34" charset="0"/>
              </a:rPr>
              <a:t>Berge</a:t>
            </a:r>
            <a:r>
              <a:rPr lang="sl-SI" dirty="0" smtClean="0">
                <a:latin typeface="Tahoma" panose="020B0604030504040204" pitchFamily="34" charset="0"/>
                <a:ea typeface="Tahoma" panose="020B0604030504040204" pitchFamily="34" charset="0"/>
                <a:cs typeface="Tahoma" panose="020B0604030504040204" pitchFamily="34" charset="0"/>
              </a:rPr>
              <a:t> </a:t>
            </a:r>
            <a:endParaRPr lang="sl-SI" dirty="0">
              <a:latin typeface="Tahoma" panose="020B0604030504040204" pitchFamily="34" charset="0"/>
              <a:ea typeface="Tahoma" panose="020B0604030504040204" pitchFamily="34" charset="0"/>
              <a:cs typeface="Tahoma" panose="020B0604030504040204" pitchFamily="34" charset="0"/>
            </a:endParaRPr>
          </a:p>
        </p:txBody>
      </p:sp>
      <p:sp>
        <p:nvSpPr>
          <p:cNvPr id="5" name="Označba mesta vsebine 2"/>
          <p:cNvSpPr txBox="1">
            <a:spLocks/>
          </p:cNvSpPr>
          <p:nvPr/>
        </p:nvSpPr>
        <p:spPr>
          <a:xfrm>
            <a:off x="148856" y="5497033"/>
            <a:ext cx="11897832" cy="136096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3300" dirty="0" smtClean="0">
                <a:latin typeface="Tahoma" panose="020B0604030504040204" pitchFamily="34" charset="0"/>
                <a:ea typeface="Tahoma" panose="020B0604030504040204" pitchFamily="34" charset="0"/>
                <a:cs typeface="Tahoma" panose="020B0604030504040204" pitchFamily="34" charset="0"/>
              </a:rPr>
              <a:t>Izobraževalni center edinega alpskega narodnega parka v Nemčij. Izobraževalni center: učni center s svojo energetsko učinkovito arhitekturo in inovativno notranjo zasnovo ponuja optimalne pogoje za sodobno izobraževanje za trajnostni razvoj</a:t>
            </a:r>
          </a:p>
          <a:p>
            <a:pPr marL="0" indent="0">
              <a:buFont typeface="Arial" panose="020B0604020202020204" pitchFamily="34" charset="0"/>
              <a:buNone/>
            </a:pPr>
            <a:endParaRPr lang="sl-SI" dirty="0"/>
          </a:p>
        </p:txBody>
      </p:sp>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227" y="62757"/>
            <a:ext cx="1420885" cy="1440000"/>
          </a:xfrm>
          <a:prstGeom prst="rect">
            <a:avLst/>
          </a:prstGeom>
        </p:spPr>
      </p:pic>
    </p:spTree>
    <p:extLst>
      <p:ext uri="{BB962C8B-B14F-4D97-AF65-F5344CB8AC3E}">
        <p14:creationId xmlns:p14="http://schemas.microsoft.com/office/powerpoint/2010/main" val="2168764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lik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027" y="3841490"/>
            <a:ext cx="4462832" cy="2976709"/>
          </a:xfrm>
          <a:prstGeom prst="rect">
            <a:avLst/>
          </a:prstGeom>
        </p:spPr>
      </p:pic>
      <p:sp>
        <p:nvSpPr>
          <p:cNvPr id="3" name="Označba mesta vsebine 2"/>
          <p:cNvSpPr>
            <a:spLocks noGrp="1"/>
          </p:cNvSpPr>
          <p:nvPr>
            <p:ph idx="1"/>
          </p:nvPr>
        </p:nvSpPr>
        <p:spPr>
          <a:xfrm>
            <a:off x="93915" y="305168"/>
            <a:ext cx="11782652" cy="1661855"/>
          </a:xfrm>
        </p:spPr>
        <p:txBody>
          <a:bodyPr>
            <a:normAutofit/>
          </a:bodyPr>
          <a:lstStyle/>
          <a:p>
            <a:r>
              <a:rPr lang="sl-SI" dirty="0" smtClean="0">
                <a:latin typeface="Tahoma" panose="020B0604030504040204" pitchFamily="34" charset="0"/>
                <a:ea typeface="Tahoma" panose="020B0604030504040204" pitchFamily="34" charset="0"/>
                <a:cs typeface="Tahoma" panose="020B0604030504040204" pitchFamily="34" charset="0"/>
              </a:rPr>
              <a:t>Informacijski center: </a:t>
            </a:r>
            <a:r>
              <a:rPr lang="sl-SI" dirty="0">
                <a:latin typeface="Tahoma" panose="020B0604030504040204" pitchFamily="34" charset="0"/>
                <a:ea typeface="Tahoma" panose="020B0604030504040204" pitchFamily="34" charset="0"/>
                <a:cs typeface="Tahoma" panose="020B0604030504040204" pitchFamily="34" charset="0"/>
              </a:rPr>
              <a:t> interaktivne informacije o narodnem parku, kino v preddverju s filmom o </a:t>
            </a:r>
            <a:r>
              <a:rPr lang="sl-SI" dirty="0" err="1">
                <a:latin typeface="Tahoma" panose="020B0604030504040204" pitchFamily="34" charset="0"/>
                <a:ea typeface="Tahoma" panose="020B0604030504040204" pitchFamily="34" charset="0"/>
                <a:cs typeface="Tahoma" panose="020B0604030504040204" pitchFamily="34" charset="0"/>
              </a:rPr>
              <a:t>Berchtesgadenskih</a:t>
            </a:r>
            <a:r>
              <a:rPr lang="sl-SI" dirty="0">
                <a:latin typeface="Tahoma" panose="020B0604030504040204" pitchFamily="34" charset="0"/>
                <a:ea typeface="Tahoma" panose="020B0604030504040204" pitchFamily="34" charset="0"/>
                <a:cs typeface="Tahoma" panose="020B0604030504040204" pitchFamily="34" charset="0"/>
              </a:rPr>
              <a:t> Alpah, menjavanje razstav na dveh nivojih, posebna razstava "</a:t>
            </a:r>
            <a:r>
              <a:rPr lang="sl-SI" dirty="0" err="1">
                <a:latin typeface="Tahoma" panose="020B0604030504040204" pitchFamily="34" charset="0"/>
                <a:ea typeface="Tahoma" panose="020B0604030504040204" pitchFamily="34" charset="0"/>
                <a:cs typeface="Tahoma" panose="020B0604030504040204" pitchFamily="34" charset="0"/>
              </a:rPr>
              <a:t>Mensch</a:t>
            </a:r>
            <a:r>
              <a:rPr lang="sl-SI" dirty="0">
                <a:latin typeface="Tahoma" panose="020B0604030504040204" pitchFamily="34" charset="0"/>
                <a:ea typeface="Tahoma" panose="020B0604030504040204" pitchFamily="34" charset="0"/>
                <a:cs typeface="Tahoma" panose="020B0604030504040204" pitchFamily="34" charset="0"/>
              </a:rPr>
              <a:t> &amp; </a:t>
            </a:r>
            <a:r>
              <a:rPr lang="sl-SI" dirty="0" err="1">
                <a:latin typeface="Tahoma" panose="020B0604030504040204" pitchFamily="34" charset="0"/>
                <a:ea typeface="Tahoma" panose="020B0604030504040204" pitchFamily="34" charset="0"/>
                <a:cs typeface="Tahoma" panose="020B0604030504040204" pitchFamily="34" charset="0"/>
              </a:rPr>
              <a:t>Berg</a:t>
            </a:r>
            <a:r>
              <a:rPr lang="sl-SI" dirty="0">
                <a:latin typeface="Tahoma" panose="020B0604030504040204" pitchFamily="34" charset="0"/>
                <a:ea typeface="Tahoma" panose="020B0604030504040204" pitchFamily="34" charset="0"/>
                <a:cs typeface="Tahoma" panose="020B0604030504040204" pitchFamily="34" charset="0"/>
              </a:rPr>
              <a:t>" z zvočnimi postajami in tematsko knjižnica.</a:t>
            </a:r>
            <a:endParaRPr lang="sl-SI"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sl-SI" dirty="0" smtClean="0"/>
          </a:p>
          <a:p>
            <a:pPr>
              <a:buFontTx/>
              <a:buChar char="-"/>
            </a:pPr>
            <a:endParaRPr lang="sl-SI" dirty="0"/>
          </a:p>
        </p:txBody>
      </p:sp>
      <p:pic>
        <p:nvPicPr>
          <p:cNvPr id="4" name="Picture 4" descr="Center narodnega parka Foyer Haus der Be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15" y="4145583"/>
            <a:ext cx="4006921" cy="2672616"/>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3729" y="1637414"/>
            <a:ext cx="3667051" cy="2062716"/>
          </a:xfrm>
          <a:prstGeom prst="rect">
            <a:avLst/>
          </a:prstGeom>
        </p:spPr>
      </p:pic>
      <p:pic>
        <p:nvPicPr>
          <p:cNvPr id="6" name="Slika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300715" y="3242348"/>
            <a:ext cx="4577090" cy="2574613"/>
          </a:xfrm>
          <a:prstGeom prst="rect">
            <a:avLst/>
          </a:prstGeom>
        </p:spPr>
      </p:pic>
    </p:spTree>
    <p:extLst>
      <p:ext uri="{BB962C8B-B14F-4D97-AF65-F5344CB8AC3E}">
        <p14:creationId xmlns:p14="http://schemas.microsoft.com/office/powerpoint/2010/main" val="974055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593652" y="326434"/>
            <a:ext cx="10515600" cy="1427938"/>
          </a:xfrm>
        </p:spPr>
        <p:txBody>
          <a:bodyPr/>
          <a:lstStyle/>
          <a:p>
            <a:r>
              <a:rPr lang="sl-SI" dirty="0" smtClean="0">
                <a:latin typeface="Tahoma" panose="020B0604030504040204" pitchFamily="34" charset="0"/>
                <a:ea typeface="Tahoma" panose="020B0604030504040204" pitchFamily="34" charset="0"/>
                <a:cs typeface="Tahoma" panose="020B0604030504040204" pitchFamily="34" charset="0"/>
              </a:rPr>
              <a:t>Zunanji prostor: panoramsko pot, ki je dostopna vsem obiskovalcem, in območje, ki je rezervirano za registrirane udeležence dogodkov v izobraževalnem centru.</a:t>
            </a:r>
            <a:endParaRPr lang="sl-SI"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6" descr="Vodni prostor na prostem Haus der Be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083" y="4264373"/>
            <a:ext cx="3403599" cy="2270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Zeliščni in zelenjavni vrt Zunanji del Haus der Be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083" y="1808507"/>
            <a:ext cx="3403599" cy="2270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Območje doživetij v naravi, zunanji prostor Haus der Ber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2055" y="1828724"/>
            <a:ext cx="3373287" cy="22499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Gozdno območje, zunanji prostor Haus der Be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8377" y="4255457"/>
            <a:ext cx="3416965" cy="22791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Travniški trg Zunanje območje Hiše gor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41685" y="1786270"/>
            <a:ext cx="3362950" cy="2243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Zunanji prostor Almkaser House of the Mountai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1037" y="4264373"/>
            <a:ext cx="3403598" cy="227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671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370367" y="368964"/>
            <a:ext cx="11580628" cy="1045166"/>
          </a:xfrm>
        </p:spPr>
        <p:txBody>
          <a:bodyPr/>
          <a:lstStyle/>
          <a:p>
            <a:r>
              <a:rPr lang="sl-SI" dirty="0" smtClean="0">
                <a:latin typeface="Tahoma" panose="020B0604030504040204" pitchFamily="34" charset="0"/>
                <a:ea typeface="Tahoma" panose="020B0604030504040204" pitchFamily="34" charset="0"/>
                <a:cs typeface="Tahoma" panose="020B0604030504040204" pitchFamily="34" charset="0"/>
              </a:rPr>
              <a:t>Izobraževalni center :</a:t>
            </a:r>
          </a:p>
          <a:p>
            <a:pPr marL="0" indent="0">
              <a:buNone/>
            </a:pPr>
            <a:r>
              <a:rPr lang="sl-SI" dirty="0" smtClean="0">
                <a:latin typeface="Tahoma" panose="020B0604030504040204" pitchFamily="34" charset="0"/>
                <a:ea typeface="Tahoma" panose="020B0604030504040204" pitchFamily="34" charset="0"/>
                <a:cs typeface="Tahoma" panose="020B0604030504040204" pitchFamily="34" charset="0"/>
              </a:rPr>
              <a:t>4 </a:t>
            </a:r>
            <a:r>
              <a:rPr lang="sl-SI" dirty="0">
                <a:latin typeface="Tahoma" panose="020B0604030504040204" pitchFamily="34" charset="0"/>
                <a:ea typeface="Tahoma" panose="020B0604030504040204" pitchFamily="34" charset="0"/>
                <a:cs typeface="Tahoma" panose="020B0604030504040204" pitchFamily="34" charset="0"/>
              </a:rPr>
              <a:t>različne učilnice vključno s kuhinjo in vrtom ter planšarijo v bližini</a:t>
            </a:r>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986" y="1414130"/>
            <a:ext cx="6124354" cy="3444949"/>
          </a:xfrm>
          <a:prstGeom prst="rect">
            <a:avLst/>
          </a:prstGeom>
        </p:spPr>
      </p:pic>
      <p:pic>
        <p:nvPicPr>
          <p:cNvPr id="7" name="Slik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78154" y="2358434"/>
            <a:ext cx="4316816" cy="2428209"/>
          </a:xfrm>
          <a:prstGeom prst="rect">
            <a:avLst/>
          </a:prstGeom>
        </p:spPr>
      </p:pic>
      <p:pic>
        <p:nvPicPr>
          <p:cNvPr id="10" name="Slika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78480" y="2358433"/>
            <a:ext cx="4316818" cy="2428211"/>
          </a:xfrm>
          <a:prstGeom prst="rect">
            <a:avLst/>
          </a:prstGeom>
        </p:spPr>
      </p:pic>
    </p:spTree>
    <p:extLst>
      <p:ext uri="{BB962C8B-B14F-4D97-AF65-F5344CB8AC3E}">
        <p14:creationId xmlns:p14="http://schemas.microsoft.com/office/powerpoint/2010/main" val="150307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325848" y="1259293"/>
            <a:ext cx="4635792" cy="2607633"/>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489" y="245213"/>
            <a:ext cx="4497572" cy="2529884"/>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9708" y="245213"/>
            <a:ext cx="4497571" cy="2529884"/>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489" y="3062842"/>
            <a:ext cx="5518298" cy="3104042"/>
          </a:xfrm>
          <a:prstGeom prst="rect">
            <a:avLst/>
          </a:prstGeom>
        </p:spPr>
      </p:pic>
      <p:pic>
        <p:nvPicPr>
          <p:cNvPr id="9" name="Slika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1660" y="3062842"/>
            <a:ext cx="2474394" cy="3101532"/>
          </a:xfrm>
          <a:prstGeom prst="rect">
            <a:avLst/>
          </a:prstGeom>
        </p:spPr>
      </p:pic>
    </p:spTree>
    <p:extLst>
      <p:ext uri="{BB962C8B-B14F-4D97-AF65-F5344CB8AC3E}">
        <p14:creationId xmlns:p14="http://schemas.microsoft.com/office/powerpoint/2010/main" val="811795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vsebine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223884" y="262638"/>
            <a:ext cx="4924913" cy="6276385"/>
          </a:xfrm>
        </p:spPr>
      </p:pic>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7545" y="262637"/>
            <a:ext cx="6621460" cy="3724571"/>
          </a:xfrm>
          <a:prstGeom prst="rect">
            <a:avLst/>
          </a:prstGeom>
        </p:spPr>
      </p:pic>
    </p:spTree>
    <p:extLst>
      <p:ext uri="{BB962C8B-B14F-4D97-AF65-F5344CB8AC3E}">
        <p14:creationId xmlns:p14="http://schemas.microsoft.com/office/powerpoint/2010/main" val="2411538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1160723" y="1530126"/>
            <a:ext cx="6156254" cy="3536217"/>
          </a:xfrm>
          <a:prstGeom prst="rect">
            <a:avLst/>
          </a:prstGeom>
        </p:spPr>
      </p:pic>
      <p:pic>
        <p:nvPicPr>
          <p:cNvPr id="8" name="Slika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25183" y="294536"/>
            <a:ext cx="6491837" cy="4464000"/>
          </a:xfrm>
          <a:prstGeom prst="rect">
            <a:avLst/>
          </a:prstGeom>
        </p:spPr>
      </p:pic>
    </p:spTree>
    <p:extLst>
      <p:ext uri="{BB962C8B-B14F-4D97-AF65-F5344CB8AC3E}">
        <p14:creationId xmlns:p14="http://schemas.microsoft.com/office/powerpoint/2010/main" val="688230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7073" y="482085"/>
            <a:ext cx="8472377" cy="549274"/>
          </a:xfrm>
        </p:spPr>
        <p:txBody>
          <a:bodyPr>
            <a:noAutofit/>
          </a:bodyPr>
          <a:lstStyle/>
          <a:p>
            <a:r>
              <a:rPr lang="sl-SI" sz="2800" cap="all" dirty="0">
                <a:latin typeface="Tahoma" panose="020B0604030504040204" pitchFamily="34" charset="0"/>
                <a:ea typeface="Tahoma" panose="020B0604030504040204" pitchFamily="34" charset="0"/>
                <a:cs typeface="Tahoma" panose="020B0604030504040204" pitchFamily="34" charset="0"/>
              </a:rPr>
              <a:t>STALNA RAZSTAVA »VERTIKALNA DIVJINA</a:t>
            </a:r>
            <a:r>
              <a:rPr lang="sl-SI" sz="2800" cap="all" dirty="0" smtClean="0">
                <a:latin typeface="Tahoma" panose="020B0604030504040204" pitchFamily="34" charset="0"/>
                <a:ea typeface="Tahoma" panose="020B0604030504040204" pitchFamily="34" charset="0"/>
                <a:cs typeface="Tahoma" panose="020B0604030504040204" pitchFamily="34" charset="0"/>
              </a:rPr>
              <a:t>«</a:t>
            </a:r>
            <a:endParaRPr lang="sl-SI" sz="2800" dirty="0">
              <a:latin typeface="Tahoma" panose="020B0604030504040204" pitchFamily="34" charset="0"/>
              <a:ea typeface="Tahoma" panose="020B0604030504040204" pitchFamily="34" charset="0"/>
              <a:cs typeface="Tahoma" panose="020B0604030504040204" pitchFamily="34" charset="0"/>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141" y="1031359"/>
            <a:ext cx="2757155" cy="4901609"/>
          </a:xfrm>
          <a:prstGeom prst="rect">
            <a:avLst/>
          </a:prstGeo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06725" y="1031359"/>
            <a:ext cx="4146698" cy="2752068"/>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1580" y="1031359"/>
            <a:ext cx="4202519" cy="5603358"/>
          </a:xfrm>
          <a:prstGeom prst="rect">
            <a:avLst/>
          </a:prstGeom>
        </p:spPr>
      </p:pic>
      <p:pic>
        <p:nvPicPr>
          <p:cNvPr id="7" name="Slika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306725" y="3965944"/>
            <a:ext cx="4146698" cy="2711303"/>
          </a:xfrm>
          <a:prstGeom prst="rect">
            <a:avLst/>
          </a:prstGeom>
        </p:spPr>
      </p:pic>
    </p:spTree>
    <p:extLst>
      <p:ext uri="{BB962C8B-B14F-4D97-AF65-F5344CB8AC3E}">
        <p14:creationId xmlns:p14="http://schemas.microsoft.com/office/powerpoint/2010/main" val="1788128458"/>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1414</TotalTime>
  <Words>280</Words>
  <Application>Microsoft Office PowerPoint</Application>
  <PresentationFormat>Širokozaslonsko</PresentationFormat>
  <Paragraphs>24</Paragraphs>
  <Slides>18</Slides>
  <Notes>0</Notes>
  <HiddenSlides>0</HiddenSlides>
  <MMClips>1</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18</vt:i4>
      </vt:variant>
    </vt:vector>
  </HeadingPairs>
  <TitlesOfParts>
    <vt:vector size="25" baseType="lpstr">
      <vt:lpstr>Arial</vt:lpstr>
      <vt:lpstr>Calibri</vt:lpstr>
      <vt:lpstr>Calibri Light</vt:lpstr>
      <vt:lpstr>MS Sans-Serif</vt:lpstr>
      <vt:lpstr>Source Sans Pro</vt:lpstr>
      <vt:lpstr>Tahoma</vt:lpstr>
      <vt:lpstr>Officeova tema</vt:lpstr>
      <vt:lpstr>MOBILNOST BERCHTESGADEN, 18. do 22. 5. 2022</vt:lpstr>
      <vt:lpstr>1. dan: Haus der Berge </vt:lpstr>
      <vt:lpstr>PowerPointova predstavitev</vt:lpstr>
      <vt:lpstr>PowerPointova predstavitev</vt:lpstr>
      <vt:lpstr>PowerPointova predstavitev</vt:lpstr>
      <vt:lpstr>PowerPointova predstavitev</vt:lpstr>
      <vt:lpstr>PowerPointova predstavitev</vt:lpstr>
      <vt:lpstr>PowerPointova predstavitev</vt:lpstr>
      <vt:lpstr>STALNA RAZSTAVA »VERTIKALNA DIVJINA«</vt:lpstr>
      <vt:lpstr>2. dan: Alpski pašnik pašne skupnosti štirih kmetov</vt:lpstr>
      <vt:lpstr>PowerPointova predstavitev</vt:lpstr>
      <vt:lpstr>3. dan: osrčje Bavarske – polje obraščeno z mejicami</vt:lpstr>
      <vt:lpstr>PowerPointova predstavitev</vt:lpstr>
      <vt:lpstr>Berchtesgaden</vt:lpstr>
      <vt:lpstr>Gora Watzmann</vt:lpstr>
      <vt:lpstr>Legenda o Watzmannu</vt:lpstr>
      <vt:lpstr>Königssee</vt:lpstr>
      <vt:lpstr>Obersee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MOBILNOST BERCHTESGADEN, 18. do 22. 5. 2022</dc:title>
  <dc:creator>Neža Čimžar</dc:creator>
  <cp:lastModifiedBy>Špela Langus</cp:lastModifiedBy>
  <cp:revision>17</cp:revision>
  <dcterms:created xsi:type="dcterms:W3CDTF">2022-05-30T10:30:28Z</dcterms:created>
  <dcterms:modified xsi:type="dcterms:W3CDTF">2022-09-14T06:48:48Z</dcterms:modified>
</cp:coreProperties>
</file>