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  <p:sldId id="264" r:id="rId11"/>
    <p:sldId id="266" r:id="rId12"/>
    <p:sldId id="267" r:id="rId13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ivzeti razdelek" id="{20249D5C-5758-4EC8-8435-C2CC17B4862C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5"/>
            <p14:sldId id="263"/>
            <p14:sldId id="264"/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1" autoAdjust="0"/>
    <p:restoredTop sz="94660"/>
  </p:normalViewPr>
  <p:slideViewPr>
    <p:cSldViewPr snapToGrid="0">
      <p:cViewPr varScale="1">
        <p:scale>
          <a:sx n="92" d="100"/>
          <a:sy n="92" d="100"/>
        </p:scale>
        <p:origin x="46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8089-7D59-4234-8B9C-F1976887E079}" type="datetimeFigureOut">
              <a:rPr lang="sl-SI" smtClean="0"/>
              <a:t>19.12.2017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F4840-360E-458C-8628-3B4D380AAC1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95464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8089-7D59-4234-8B9C-F1976887E079}" type="datetimeFigureOut">
              <a:rPr lang="sl-SI" smtClean="0"/>
              <a:t>19.12.2017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F4840-360E-458C-8628-3B4D380AAC1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4569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8089-7D59-4234-8B9C-F1976887E079}" type="datetimeFigureOut">
              <a:rPr lang="sl-SI" smtClean="0"/>
              <a:t>19.12.2017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F4840-360E-458C-8628-3B4D380AAC1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34601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8089-7D59-4234-8B9C-F1976887E079}" type="datetimeFigureOut">
              <a:rPr lang="sl-SI" smtClean="0"/>
              <a:t>19.12.2017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F4840-360E-458C-8628-3B4D380AAC1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306896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8089-7D59-4234-8B9C-F1976887E079}" type="datetimeFigureOut">
              <a:rPr lang="sl-SI" smtClean="0"/>
              <a:t>19.12.2017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F4840-360E-458C-8628-3B4D380AAC1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74853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8089-7D59-4234-8B9C-F1976887E079}" type="datetimeFigureOut">
              <a:rPr lang="sl-SI" smtClean="0"/>
              <a:t>19.12.2017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F4840-360E-458C-8628-3B4D380AAC1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77860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8089-7D59-4234-8B9C-F1976887E079}" type="datetimeFigureOut">
              <a:rPr lang="sl-SI" smtClean="0"/>
              <a:t>19.12.2017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F4840-360E-458C-8628-3B4D380AAC1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70653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8089-7D59-4234-8B9C-F1976887E079}" type="datetimeFigureOut">
              <a:rPr lang="sl-SI" smtClean="0"/>
              <a:t>19.12.2017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F4840-360E-458C-8628-3B4D380AAC1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427347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8089-7D59-4234-8B9C-F1976887E079}" type="datetimeFigureOut">
              <a:rPr lang="sl-SI" smtClean="0"/>
              <a:t>19.12.2017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F4840-360E-458C-8628-3B4D380AAC1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37248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8089-7D59-4234-8B9C-F1976887E079}" type="datetimeFigureOut">
              <a:rPr lang="sl-SI" smtClean="0"/>
              <a:t>19.12.2017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40DF4840-360E-458C-8628-3B4D380AAC1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83206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8089-7D59-4234-8B9C-F1976887E079}" type="datetimeFigureOut">
              <a:rPr lang="sl-SI" smtClean="0"/>
              <a:t>19.12.2017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F4840-360E-458C-8628-3B4D380AAC1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75971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8089-7D59-4234-8B9C-F1976887E079}" type="datetimeFigureOut">
              <a:rPr lang="sl-SI" smtClean="0"/>
              <a:t>19.12.2017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F4840-360E-458C-8628-3B4D380AAC1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97181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8089-7D59-4234-8B9C-F1976887E079}" type="datetimeFigureOut">
              <a:rPr lang="sl-SI" smtClean="0"/>
              <a:t>19.12.2017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F4840-360E-458C-8628-3B4D380AAC1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75482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8089-7D59-4234-8B9C-F1976887E079}" type="datetimeFigureOut">
              <a:rPr lang="sl-SI" smtClean="0"/>
              <a:t>19.12.2017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F4840-360E-458C-8628-3B4D380AAC1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7998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8089-7D59-4234-8B9C-F1976887E079}" type="datetimeFigureOut">
              <a:rPr lang="sl-SI" smtClean="0"/>
              <a:t>19.12.2017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F4840-360E-458C-8628-3B4D380AAC1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39185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8089-7D59-4234-8B9C-F1976887E079}" type="datetimeFigureOut">
              <a:rPr lang="sl-SI" smtClean="0"/>
              <a:t>19.12.2017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F4840-360E-458C-8628-3B4D380AAC1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62186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8089-7D59-4234-8B9C-F1976887E079}" type="datetimeFigureOut">
              <a:rPr lang="sl-SI" smtClean="0"/>
              <a:t>19.12.2017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F4840-360E-458C-8628-3B4D380AAC1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99609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FA88089-7D59-4234-8B9C-F1976887E079}" type="datetimeFigureOut">
              <a:rPr lang="sl-SI" smtClean="0"/>
              <a:t>19.12.2017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0DF4840-360E-458C-8628-3B4D380AAC1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42817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483698" y="1893118"/>
            <a:ext cx="8574622" cy="3185821"/>
          </a:xfrm>
        </p:spPr>
        <p:txBody>
          <a:bodyPr>
            <a:normAutofit fontScale="90000"/>
          </a:bodyPr>
          <a:lstStyle/>
          <a:p>
            <a:r>
              <a:rPr lang="sl-SI" sz="15000" b="1" dirty="0" smtClean="0">
                <a:solidFill>
                  <a:schemeClr val="accent6">
                    <a:lumMod val="50000"/>
                  </a:schemeClr>
                </a:solidFill>
              </a:rPr>
              <a:t>MOVE </a:t>
            </a:r>
            <a:br>
              <a:rPr lang="sl-SI" sz="150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sl-SI" sz="4900" b="1" dirty="0" err="1" smtClean="0">
                <a:solidFill>
                  <a:schemeClr val="accent6">
                    <a:lumMod val="50000"/>
                  </a:schemeClr>
                </a:solidFill>
              </a:rPr>
              <a:t>MOdel</a:t>
            </a:r>
            <a:r>
              <a:rPr lang="sl-SI" sz="73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4400" b="1" dirty="0" smtClean="0">
                <a:solidFill>
                  <a:schemeClr val="accent6">
                    <a:lumMod val="50000"/>
                  </a:schemeClr>
                </a:solidFill>
              </a:rPr>
              <a:t>Varčevanja z Energijo</a:t>
            </a:r>
            <a:endParaRPr lang="sl-SI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336608" y="5126137"/>
            <a:ext cx="6987645" cy="1388534"/>
          </a:xfrm>
        </p:spPr>
        <p:txBody>
          <a:bodyPr/>
          <a:lstStyle/>
          <a:p>
            <a:endParaRPr lang="sl-SI" dirty="0" smtClean="0"/>
          </a:p>
          <a:p>
            <a:endParaRPr lang="sl-SI" dirty="0"/>
          </a:p>
          <a:p>
            <a:r>
              <a:rPr lang="sl-SI" dirty="0" smtClean="0"/>
              <a:t>december </a:t>
            </a:r>
            <a:r>
              <a:rPr lang="sl-SI" dirty="0" smtClean="0"/>
              <a:t>2017</a:t>
            </a:r>
            <a:endParaRPr lang="sl-SI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4398277"/>
            <a:ext cx="535563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sl-SI" altLang="sl-SI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sl-SI" altLang="sl-SI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616" y="395721"/>
            <a:ext cx="2215596" cy="106269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792" y="829439"/>
            <a:ext cx="2254367" cy="662784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792" y="367235"/>
            <a:ext cx="2418201" cy="308136"/>
          </a:xfrm>
          <a:prstGeom prst="rect">
            <a:avLst/>
          </a:prstGeom>
        </p:spPr>
      </p:pic>
      <p:grpSp>
        <p:nvGrpSpPr>
          <p:cNvPr id="5" name="Skupina 4"/>
          <p:cNvGrpSpPr/>
          <p:nvPr/>
        </p:nvGrpSpPr>
        <p:grpSpPr>
          <a:xfrm>
            <a:off x="6305525" y="367235"/>
            <a:ext cx="5188420" cy="1124988"/>
            <a:chOff x="6305525" y="367235"/>
            <a:chExt cx="5188420" cy="1124988"/>
          </a:xfrm>
        </p:grpSpPr>
        <p:pic>
          <p:nvPicPr>
            <p:cNvPr id="10" name="Slika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8349" y="395721"/>
              <a:ext cx="2215596" cy="1062694"/>
            </a:xfrm>
            <a:prstGeom prst="rect">
              <a:avLst/>
            </a:prstGeom>
          </p:spPr>
        </p:pic>
        <p:pic>
          <p:nvPicPr>
            <p:cNvPr id="11" name="Slika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5525" y="829439"/>
              <a:ext cx="2254367" cy="662784"/>
            </a:xfrm>
            <a:prstGeom prst="rect">
              <a:avLst/>
            </a:prstGeom>
          </p:spPr>
        </p:pic>
        <p:pic>
          <p:nvPicPr>
            <p:cNvPr id="12" name="Slika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5525" y="367235"/>
              <a:ext cx="2418201" cy="308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0351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58911" y="457201"/>
            <a:ext cx="10018713" cy="939800"/>
          </a:xfrm>
        </p:spPr>
        <p:txBody>
          <a:bodyPr/>
          <a:lstStyle/>
          <a:p>
            <a:r>
              <a:rPr lang="sl-SI" dirty="0"/>
              <a:t>Z</a:t>
            </a:r>
            <a:r>
              <a:rPr lang="sl-SI" dirty="0" smtClean="0"/>
              <a:t>birka izolacijskih materialov</a:t>
            </a:r>
            <a:endParaRPr lang="sl-SI" dirty="0"/>
          </a:p>
        </p:txBody>
      </p:sp>
      <p:pic>
        <p:nvPicPr>
          <p:cNvPr id="7" name="Označba mesta vsebine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400" y="1358900"/>
            <a:ext cx="7066000" cy="529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81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84311" y="-275896"/>
            <a:ext cx="10018713" cy="1752599"/>
          </a:xfrm>
        </p:spPr>
        <p:txBody>
          <a:bodyPr/>
          <a:lstStyle/>
          <a:p>
            <a:r>
              <a:rPr lang="sl-SI" dirty="0"/>
              <a:t/>
            </a:r>
            <a:br>
              <a:rPr lang="sl-SI" dirty="0"/>
            </a:br>
            <a:r>
              <a:rPr lang="sl-SI" dirty="0"/>
              <a:t>Promocija projekta in širjenje rezultatov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772179" y="1300724"/>
            <a:ext cx="4607188" cy="576262"/>
          </a:xfrm>
        </p:spPr>
        <p:txBody>
          <a:bodyPr/>
          <a:lstStyle/>
          <a:p>
            <a:r>
              <a:rPr lang="sl-SI" dirty="0" smtClean="0"/>
              <a:t>Facebook</a:t>
            </a: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954832" y="1300724"/>
            <a:ext cx="4622537" cy="576262"/>
          </a:xfrm>
        </p:spPr>
        <p:txBody>
          <a:bodyPr/>
          <a:lstStyle/>
          <a:p>
            <a:r>
              <a:rPr lang="sl-SI" dirty="0" smtClean="0"/>
              <a:t>Oglasna deska</a:t>
            </a:r>
            <a:endParaRPr lang="sl-SI" dirty="0"/>
          </a:p>
        </p:txBody>
      </p:sp>
      <p:pic>
        <p:nvPicPr>
          <p:cNvPr id="8" name="Označba mesta vsebine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659" y="1876986"/>
            <a:ext cx="4696882" cy="352266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179" y="1892300"/>
            <a:ext cx="4368859" cy="3587505"/>
          </a:xfrm>
          <a:prstGeom prst="rect">
            <a:avLst/>
          </a:prstGeom>
        </p:spPr>
      </p:pic>
      <p:sp>
        <p:nvSpPr>
          <p:cNvPr id="9" name="Označba mesta besedila 2"/>
          <p:cNvSpPr txBox="1">
            <a:spLocks/>
          </p:cNvSpPr>
          <p:nvPr/>
        </p:nvSpPr>
        <p:spPr>
          <a:xfrm>
            <a:off x="1772179" y="5791199"/>
            <a:ext cx="4607188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800" b="0" kern="1200" cap="none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 smtClean="0"/>
              <a:t>Članek v šolskem časopisu</a:t>
            </a:r>
            <a:endParaRPr lang="sl-SI" dirty="0"/>
          </a:p>
        </p:txBody>
      </p:sp>
      <p:sp>
        <p:nvSpPr>
          <p:cNvPr id="10" name="Označba mesta besedila 2"/>
          <p:cNvSpPr txBox="1">
            <a:spLocks/>
          </p:cNvSpPr>
          <p:nvPr/>
        </p:nvSpPr>
        <p:spPr>
          <a:xfrm>
            <a:off x="6954832" y="5791199"/>
            <a:ext cx="4607188" cy="7758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800" b="0" kern="1200" cap="none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 smtClean="0"/>
              <a:t>Spletna stran:</a:t>
            </a:r>
          </a:p>
          <a:p>
            <a:r>
              <a:rPr lang="sl-SI" sz="1500" dirty="0"/>
              <a:t>http://www.bc-naklo.si/projekti/nacionalni-projekti/solski/projekt-move/</a:t>
            </a:r>
          </a:p>
        </p:txBody>
      </p:sp>
    </p:spTree>
    <p:extLst>
      <p:ext uri="{BB962C8B-B14F-4D97-AF65-F5344CB8AC3E}">
        <p14:creationId xmlns:p14="http://schemas.microsoft.com/office/powerpoint/2010/main" val="924539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3520929" y="746440"/>
            <a:ext cx="6963498" cy="4398817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Projekt MOVE – Model varčevanja z energijo</a:t>
            </a:r>
          </a:p>
          <a:p>
            <a:pPr marL="0" indent="0">
              <a:buNone/>
            </a:pPr>
            <a:endParaRPr lang="sl-SI" dirty="0" smtClean="0"/>
          </a:p>
          <a:p>
            <a:r>
              <a:rPr lang="sl-SI" dirty="0" smtClean="0"/>
              <a:t>Odgovorna oseba: Andreja Ahčin, ravnateljica</a:t>
            </a:r>
          </a:p>
          <a:p>
            <a:r>
              <a:rPr lang="sl-SI" dirty="0" smtClean="0"/>
              <a:t>Mentorja na BC Naklo in vodji projekta: Bernarda Božnar in Jure </a:t>
            </a:r>
            <a:r>
              <a:rPr lang="sl-SI" dirty="0" err="1" smtClean="0"/>
              <a:t>Ausec</a:t>
            </a:r>
            <a:endParaRPr lang="sl-SI" dirty="0" smtClean="0"/>
          </a:p>
          <a:p>
            <a:r>
              <a:rPr lang="sl-SI" dirty="0" smtClean="0"/>
              <a:t>Mentorica na OŠ Naklo: Špela Knez</a:t>
            </a:r>
          </a:p>
          <a:p>
            <a:r>
              <a:rPr lang="sl-SI" dirty="0" smtClean="0"/>
              <a:t>Sodelujoči: dijaki 2.N, 3.N, 1.L, 1.M, 4.L in 4.M oddelka na BC Naklo ter učenci 9. razredov na OŠ Naklo</a:t>
            </a:r>
          </a:p>
          <a:p>
            <a:endParaRPr lang="sl-SI" dirty="0"/>
          </a:p>
          <a:p>
            <a:r>
              <a:rPr lang="sl-SI" dirty="0" smtClean="0"/>
              <a:t>Glavni pokrovitelj projekta: Borzen, operater trga z elektriko, </a:t>
            </a:r>
            <a:r>
              <a:rPr lang="sl-SI" dirty="0" err="1" smtClean="0"/>
              <a:t>d.o.o</a:t>
            </a:r>
            <a:r>
              <a:rPr lang="sl-SI" dirty="0" smtClean="0"/>
              <a:t>.</a:t>
            </a:r>
          </a:p>
        </p:txBody>
      </p:sp>
      <p:grpSp>
        <p:nvGrpSpPr>
          <p:cNvPr id="7" name="Skupina 6"/>
          <p:cNvGrpSpPr/>
          <p:nvPr/>
        </p:nvGrpSpPr>
        <p:grpSpPr>
          <a:xfrm>
            <a:off x="4408468" y="4918453"/>
            <a:ext cx="5188420" cy="1124988"/>
            <a:chOff x="6305525" y="367235"/>
            <a:chExt cx="5188420" cy="1124988"/>
          </a:xfrm>
        </p:grpSpPr>
        <p:pic>
          <p:nvPicPr>
            <p:cNvPr id="8" name="Slika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8349" y="395721"/>
              <a:ext cx="2215596" cy="1062694"/>
            </a:xfrm>
            <a:prstGeom prst="rect">
              <a:avLst/>
            </a:prstGeom>
          </p:spPr>
        </p:pic>
        <p:pic>
          <p:nvPicPr>
            <p:cNvPr id="9" name="Slika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5525" y="829439"/>
              <a:ext cx="2254367" cy="662784"/>
            </a:xfrm>
            <a:prstGeom prst="rect">
              <a:avLst/>
            </a:prstGeom>
          </p:spPr>
        </p:pic>
        <p:pic>
          <p:nvPicPr>
            <p:cNvPr id="10" name="Slika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5525" y="367235"/>
              <a:ext cx="2418201" cy="308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5185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93641" y="387222"/>
            <a:ext cx="10018713" cy="807098"/>
          </a:xfrm>
        </p:spPr>
        <p:txBody>
          <a:bodyPr>
            <a:noAutofit/>
          </a:bodyPr>
          <a:lstStyle/>
          <a:p>
            <a:r>
              <a:rPr lang="sl-SI" sz="6000" dirty="0" smtClean="0"/>
              <a:t>Ogled HE </a:t>
            </a:r>
            <a:r>
              <a:rPr lang="sl-SI" sz="6000" dirty="0" smtClean="0"/>
              <a:t>Medvode</a:t>
            </a:r>
            <a:endParaRPr lang="sl-SI" sz="6000" dirty="0"/>
          </a:p>
        </p:txBody>
      </p:sp>
      <p:sp>
        <p:nvSpPr>
          <p:cNvPr id="6" name="Označba mesta besedila 5"/>
          <p:cNvSpPr>
            <a:spLocks noGrp="1"/>
          </p:cNvSpPr>
          <p:nvPr>
            <p:ph type="body" idx="1"/>
          </p:nvPr>
        </p:nvSpPr>
        <p:spPr>
          <a:xfrm>
            <a:off x="1772179" y="1950098"/>
            <a:ext cx="4607188" cy="1284697"/>
          </a:xfrm>
        </p:spPr>
        <p:txBody>
          <a:bodyPr/>
          <a:lstStyle/>
          <a:p>
            <a:r>
              <a:rPr lang="sl-SI" sz="2400" dirty="0" smtClean="0"/>
              <a:t>Podjetje SEL varčuje z energijo z varčnimi svetili in </a:t>
            </a:r>
            <a:r>
              <a:rPr lang="sl-SI" sz="2400" dirty="0" smtClean="0"/>
              <a:t>s </a:t>
            </a:r>
            <a:r>
              <a:rPr lang="sl-SI" sz="2400" dirty="0" smtClean="0"/>
              <a:t>kogeneracijo (soproizvodnja toplotne in električne </a:t>
            </a:r>
            <a:r>
              <a:rPr lang="sl-SI" sz="2400" dirty="0" smtClean="0"/>
              <a:t>energije</a:t>
            </a:r>
            <a:r>
              <a:rPr lang="sl-SI" sz="2400" dirty="0" smtClean="0"/>
              <a:t>).</a:t>
            </a:r>
            <a:endParaRPr lang="sl-SI" sz="2400" dirty="0"/>
          </a:p>
        </p:txBody>
      </p:sp>
      <p:sp>
        <p:nvSpPr>
          <p:cNvPr id="7" name="Označba mesta besedila 6"/>
          <p:cNvSpPr>
            <a:spLocks noGrp="1"/>
          </p:cNvSpPr>
          <p:nvPr>
            <p:ph type="body" sz="quarter" idx="3"/>
          </p:nvPr>
        </p:nvSpPr>
        <p:spPr>
          <a:xfrm>
            <a:off x="6880487" y="2211355"/>
            <a:ext cx="4622537" cy="1031907"/>
          </a:xfrm>
        </p:spPr>
        <p:txBody>
          <a:bodyPr/>
          <a:lstStyle/>
          <a:p>
            <a:r>
              <a:rPr lang="sl-SI" sz="2400" dirty="0" smtClean="0"/>
              <a:t>HE deluje od leta 1953, ima dve Kaplanovi turbini in obratuje v pretočno-dnevnem režimu. Na strehi imajo tudi sončne celice in eno vetrnico.  </a:t>
            </a:r>
            <a:endParaRPr lang="sl-SI" sz="2400" dirty="0"/>
          </a:p>
        </p:txBody>
      </p:sp>
      <p:pic>
        <p:nvPicPr>
          <p:cNvPr id="1026" name="Picture 2" descr="F:\move\A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066" y="3410075"/>
            <a:ext cx="3350804" cy="251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move\A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859" y="3335338"/>
            <a:ext cx="3274482" cy="245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997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68286" y="228601"/>
            <a:ext cx="10018713" cy="1077686"/>
          </a:xfrm>
        </p:spPr>
        <p:txBody>
          <a:bodyPr>
            <a:normAutofit/>
          </a:bodyPr>
          <a:lstStyle/>
          <a:p>
            <a:r>
              <a:rPr lang="sl-SI" sz="5400" dirty="0" smtClean="0"/>
              <a:t>Terensko delo Zbiljsko jezero</a:t>
            </a:r>
            <a:endParaRPr lang="sl-SI" sz="5400" dirty="0"/>
          </a:p>
        </p:txBody>
      </p:sp>
      <p:sp>
        <p:nvSpPr>
          <p:cNvPr id="11" name="Označba mesta besedila 10"/>
          <p:cNvSpPr>
            <a:spLocks noGrp="1"/>
          </p:cNvSpPr>
          <p:nvPr>
            <p:ph type="body" idx="1"/>
          </p:nvPr>
        </p:nvSpPr>
        <p:spPr>
          <a:xfrm>
            <a:off x="485192" y="1278294"/>
            <a:ext cx="5894175" cy="2789853"/>
          </a:xfrm>
          <a:solidFill>
            <a:schemeClr val="bg1"/>
          </a:solidFill>
        </p:spPr>
        <p:txBody>
          <a:bodyPr/>
          <a:lstStyle/>
          <a:p>
            <a:r>
              <a:rPr lang="sl-SI" sz="1800" b="1" dirty="0" smtClean="0"/>
              <a:t>SWOT analiza </a:t>
            </a:r>
            <a:r>
              <a:rPr lang="sl-SI" sz="1800" b="1" dirty="0"/>
              <a:t>Zbiljskega </a:t>
            </a:r>
            <a:r>
              <a:rPr lang="sl-SI" sz="1800" b="1" dirty="0" smtClean="0"/>
              <a:t>jezera</a:t>
            </a:r>
            <a:endParaRPr lang="sl-SI" sz="1800" b="1" dirty="0"/>
          </a:p>
          <a:p>
            <a:r>
              <a:rPr lang="sl-SI" sz="1800" b="1" dirty="0" smtClean="0"/>
              <a:t>Prednosti</a:t>
            </a:r>
            <a:r>
              <a:rPr lang="sl-SI" sz="1800" dirty="0" smtClean="0"/>
              <a:t>: turizem</a:t>
            </a:r>
            <a:r>
              <a:rPr lang="sl-SI" sz="1800" dirty="0"/>
              <a:t>, dobre transportne povezave ter naravna senca z drevesi.</a:t>
            </a:r>
          </a:p>
          <a:p>
            <a:r>
              <a:rPr lang="sl-SI" sz="1800" b="1" dirty="0" smtClean="0"/>
              <a:t>Slabosti: </a:t>
            </a:r>
            <a:r>
              <a:rPr lang="sl-SI" sz="1800" dirty="0" smtClean="0"/>
              <a:t>nečista </a:t>
            </a:r>
            <a:r>
              <a:rPr lang="sl-SI" sz="1800" dirty="0"/>
              <a:t>voda (motna, polna alg) ter megla.</a:t>
            </a:r>
          </a:p>
          <a:p>
            <a:r>
              <a:rPr lang="sl-SI" sz="1800" dirty="0"/>
              <a:t>P</a:t>
            </a:r>
            <a:r>
              <a:rPr lang="sl-SI" sz="1800" b="1" dirty="0" smtClean="0"/>
              <a:t>riložnosti</a:t>
            </a:r>
            <a:r>
              <a:rPr lang="sl-SI" sz="1800" dirty="0"/>
              <a:t> </a:t>
            </a:r>
            <a:r>
              <a:rPr lang="sl-SI" sz="1800" dirty="0" smtClean="0"/>
              <a:t>: EKOBARKA, prodaja lokalnih kmetijskih proizvodov</a:t>
            </a:r>
            <a:endParaRPr lang="sl-SI" sz="1800" dirty="0"/>
          </a:p>
          <a:p>
            <a:r>
              <a:rPr lang="sl-SI" sz="1800" b="1" dirty="0" smtClean="0"/>
              <a:t>Nevarnosti: </a:t>
            </a:r>
            <a:r>
              <a:rPr lang="sl-SI" sz="1800" dirty="0" smtClean="0"/>
              <a:t>veliko se onesnažuje </a:t>
            </a:r>
            <a:r>
              <a:rPr lang="sl-SI" sz="1800" dirty="0"/>
              <a:t>z gnojenjem ter ogrožanje živali zaradi </a:t>
            </a:r>
            <a:r>
              <a:rPr lang="sl-SI" sz="1800" dirty="0" smtClean="0"/>
              <a:t>turizma. </a:t>
            </a:r>
            <a:endParaRPr lang="sl-SI" sz="1800" dirty="0"/>
          </a:p>
        </p:txBody>
      </p:sp>
      <p:pic>
        <p:nvPicPr>
          <p:cNvPr id="8" name="Označba mesta vsebine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64" y="4175093"/>
            <a:ext cx="3274482" cy="2455862"/>
          </a:xfrm>
          <a:prstGeom prst="rect">
            <a:avLst/>
          </a:prstGeom>
        </p:spPr>
      </p:pic>
      <p:sp>
        <p:nvSpPr>
          <p:cNvPr id="12" name="Označba mesta besedila 11"/>
          <p:cNvSpPr>
            <a:spLocks noGrp="1"/>
          </p:cNvSpPr>
          <p:nvPr>
            <p:ph type="body" sz="quarter" idx="3"/>
          </p:nvPr>
        </p:nvSpPr>
        <p:spPr>
          <a:xfrm>
            <a:off x="6880487" y="1240971"/>
            <a:ext cx="4622537" cy="2817845"/>
          </a:xfrm>
        </p:spPr>
        <p:txBody>
          <a:bodyPr/>
          <a:lstStyle/>
          <a:p>
            <a:r>
              <a:rPr lang="sl-SI" sz="1800" b="1" dirty="0" smtClean="0"/>
              <a:t>Analiza vode</a:t>
            </a:r>
            <a:r>
              <a:rPr lang="sl-SI" sz="1800" dirty="0" smtClean="0"/>
              <a:t>:</a:t>
            </a:r>
            <a:r>
              <a:rPr lang="sl-SI" sz="1800" dirty="0"/>
              <a:t> </a:t>
            </a:r>
            <a:r>
              <a:rPr lang="sl-SI" sz="1800" dirty="0" smtClean="0"/>
              <a:t>V </a:t>
            </a:r>
            <a:r>
              <a:rPr lang="sl-SI" sz="1800" dirty="0"/>
              <a:t>vodi ni nobenega odstopanja, edino amonijaka je malo </a:t>
            </a:r>
            <a:r>
              <a:rPr lang="sl-SI" sz="1800" dirty="0" smtClean="0"/>
              <a:t>preveč. Razlog: gnojenje polj. </a:t>
            </a:r>
          </a:p>
          <a:p>
            <a:r>
              <a:rPr lang="sl-SI" sz="1800" b="1" dirty="0" smtClean="0"/>
              <a:t>Kartiranje turistične infrastrukture in iskanje vrednost v prostoru</a:t>
            </a:r>
            <a:r>
              <a:rPr lang="sl-SI" sz="1800" dirty="0" smtClean="0"/>
              <a:t>: </a:t>
            </a:r>
            <a:r>
              <a:rPr lang="sl-SI" sz="1800" dirty="0"/>
              <a:t>Na karto </a:t>
            </a:r>
            <a:r>
              <a:rPr lang="sl-SI" sz="1800" dirty="0" smtClean="0"/>
              <a:t>smo </a:t>
            </a:r>
            <a:r>
              <a:rPr lang="sl-SI" sz="1800" dirty="0"/>
              <a:t>vrisali otroška igrala, odbojkarsko igrišče, fitnes na prostem, košarkarsko igrišče, čolnarno, izposojo </a:t>
            </a:r>
            <a:r>
              <a:rPr lang="sl-SI" sz="1800" dirty="0" err="1"/>
              <a:t>supov</a:t>
            </a:r>
            <a:r>
              <a:rPr lang="sl-SI" sz="1800" dirty="0"/>
              <a:t>, mokroten travnik za race in </a:t>
            </a:r>
            <a:r>
              <a:rPr lang="sl-SI" sz="1800" dirty="0" smtClean="0"/>
              <a:t>labode, </a:t>
            </a:r>
            <a:r>
              <a:rPr lang="sl-SI" sz="1800" dirty="0" smtClean="0"/>
              <a:t>…</a:t>
            </a:r>
            <a:endParaRPr lang="sl-SI" sz="1800" dirty="0"/>
          </a:p>
        </p:txBody>
      </p:sp>
      <p:pic>
        <p:nvPicPr>
          <p:cNvPr id="9" name="Označba mesta vsebine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210" y="4193755"/>
            <a:ext cx="3274482" cy="2455862"/>
          </a:xfrm>
          <a:prstGeom prst="rect">
            <a:avLst/>
          </a:prstGeom>
        </p:spPr>
      </p:pic>
      <p:pic>
        <p:nvPicPr>
          <p:cNvPr id="2050" name="Picture 2" descr="F:\move\DSCN33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175" y="4208106"/>
            <a:ext cx="3281972" cy="246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13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84311" y="-165538"/>
            <a:ext cx="10018713" cy="1752599"/>
          </a:xfrm>
        </p:spPr>
        <p:txBody>
          <a:bodyPr>
            <a:normAutofit/>
          </a:bodyPr>
          <a:lstStyle/>
          <a:p>
            <a:r>
              <a:rPr lang="sl-SI" sz="4800" dirty="0" smtClean="0"/>
              <a:t>Izdelava stenskega termometra</a:t>
            </a:r>
            <a:endParaRPr lang="sl-SI" sz="4800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48243" y="1156996"/>
            <a:ext cx="4712597" cy="2062066"/>
          </a:xfrm>
          <a:solidFill>
            <a:schemeClr val="bg1"/>
          </a:solidFill>
        </p:spPr>
        <p:txBody>
          <a:bodyPr/>
          <a:lstStyle/>
          <a:p>
            <a:pPr>
              <a:spcAft>
                <a:spcPts val="0"/>
              </a:spcAft>
            </a:pPr>
            <a:r>
              <a:rPr lang="sl-SI" sz="1600" dirty="0" smtClean="0"/>
              <a:t>Potek izdelave: </a:t>
            </a:r>
          </a:p>
          <a:p>
            <a:pPr marL="342900" indent="-342900">
              <a:spcAft>
                <a:spcPts val="0"/>
              </a:spcAft>
              <a:buFontTx/>
              <a:buChar char="-"/>
            </a:pPr>
            <a:r>
              <a:rPr lang="sl-SI" sz="1600" dirty="0"/>
              <a:t>p</a:t>
            </a:r>
            <a:r>
              <a:rPr lang="sl-SI" sz="1600" dirty="0" smtClean="0"/>
              <a:t>ogovor o namenu </a:t>
            </a:r>
            <a:r>
              <a:rPr lang="sl-SI" sz="1600" dirty="0" smtClean="0"/>
              <a:t>stenskega </a:t>
            </a:r>
            <a:r>
              <a:rPr lang="sl-SI" sz="1600" dirty="0" smtClean="0"/>
              <a:t>termometra,</a:t>
            </a:r>
            <a:endParaRPr lang="sl-SI" sz="1600" dirty="0" smtClean="0"/>
          </a:p>
          <a:p>
            <a:pPr marL="342900" indent="-342900">
              <a:spcAft>
                <a:spcPts val="0"/>
              </a:spcAft>
              <a:buFontTx/>
              <a:buChar char="-"/>
            </a:pPr>
            <a:r>
              <a:rPr lang="sl-SI" sz="1600" dirty="0"/>
              <a:t>i</a:t>
            </a:r>
            <a:r>
              <a:rPr lang="sl-SI" sz="1600" dirty="0" smtClean="0"/>
              <a:t>skanje </a:t>
            </a:r>
            <a:r>
              <a:rPr lang="sl-SI" sz="1600" dirty="0" smtClean="0"/>
              <a:t>idej za </a:t>
            </a:r>
            <a:r>
              <a:rPr lang="sl-SI" sz="1600" dirty="0" smtClean="0"/>
              <a:t>izdelavo,</a:t>
            </a:r>
            <a:endParaRPr lang="sl-SI" sz="1600" dirty="0" smtClean="0"/>
          </a:p>
          <a:p>
            <a:pPr marL="342900" indent="-342900">
              <a:spcAft>
                <a:spcPts val="0"/>
              </a:spcAft>
              <a:buFontTx/>
              <a:buChar char="-"/>
            </a:pPr>
            <a:r>
              <a:rPr lang="sl-SI" sz="1600" dirty="0" smtClean="0"/>
              <a:t>O</a:t>
            </a:r>
            <a:r>
              <a:rPr lang="sl-SI" sz="1600" dirty="0" smtClean="0"/>
              <a:t>blikovanje letaka </a:t>
            </a:r>
            <a:r>
              <a:rPr lang="sl-SI" sz="1600" dirty="0" smtClean="0"/>
              <a:t>v računalniški </a:t>
            </a:r>
            <a:r>
              <a:rPr lang="sl-SI" sz="1600" dirty="0" smtClean="0"/>
              <a:t>učilnici,</a:t>
            </a:r>
            <a:endParaRPr lang="sl-SI" sz="1600" dirty="0" smtClean="0"/>
          </a:p>
          <a:p>
            <a:pPr marL="342900" indent="-342900">
              <a:spcAft>
                <a:spcPts val="0"/>
              </a:spcAft>
              <a:buFontTx/>
              <a:buChar char="-"/>
            </a:pPr>
            <a:r>
              <a:rPr lang="sl-SI" sz="1600" dirty="0"/>
              <a:t>i</a:t>
            </a:r>
            <a:r>
              <a:rPr lang="sl-SI" sz="1600" dirty="0" smtClean="0"/>
              <a:t>zbor </a:t>
            </a:r>
            <a:r>
              <a:rPr lang="sl-SI" sz="1600" dirty="0" smtClean="0"/>
              <a:t>najboljšega </a:t>
            </a:r>
            <a:r>
              <a:rPr lang="sl-SI" sz="1600" dirty="0" smtClean="0"/>
              <a:t>primera,</a:t>
            </a:r>
            <a:endParaRPr lang="sl-SI" sz="1600" dirty="0" smtClean="0"/>
          </a:p>
          <a:p>
            <a:pPr marL="342900" indent="-342900">
              <a:spcAft>
                <a:spcPts val="0"/>
              </a:spcAft>
              <a:buFontTx/>
              <a:buChar char="-"/>
            </a:pPr>
            <a:r>
              <a:rPr lang="sl-SI" sz="1600" dirty="0" smtClean="0"/>
              <a:t>t</a:t>
            </a:r>
            <a:r>
              <a:rPr lang="sl-SI" sz="1600" dirty="0" smtClean="0"/>
              <a:t>isk letakov,</a:t>
            </a:r>
            <a:endParaRPr lang="sl-SI" sz="1600" dirty="0" smtClean="0"/>
          </a:p>
          <a:p>
            <a:pPr marL="342900" indent="-342900">
              <a:spcAft>
                <a:spcPts val="0"/>
              </a:spcAft>
              <a:buFontTx/>
              <a:buChar char="-"/>
            </a:pPr>
            <a:r>
              <a:rPr lang="sl-SI" sz="1600" dirty="0"/>
              <a:t>l</a:t>
            </a:r>
            <a:r>
              <a:rPr lang="sl-SI" sz="1600" dirty="0" smtClean="0"/>
              <a:t>epljenje termometrov na letake.</a:t>
            </a:r>
            <a:endParaRPr lang="sl-SI" sz="1600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824503" y="2127380"/>
            <a:ext cx="4622537" cy="1041238"/>
          </a:xfrm>
          <a:solidFill>
            <a:schemeClr val="bg1"/>
          </a:solidFill>
        </p:spPr>
        <p:txBody>
          <a:bodyPr/>
          <a:lstStyle/>
          <a:p>
            <a:r>
              <a:rPr lang="sl-SI" dirty="0" smtClean="0"/>
              <a:t>Postavitev termometrov po učilnicah in pisarnah</a:t>
            </a:r>
            <a:endParaRPr lang="sl-SI" dirty="0"/>
          </a:p>
        </p:txBody>
      </p:sp>
      <p:pic>
        <p:nvPicPr>
          <p:cNvPr id="8" name="Označba mesta vsebine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007" y="3335338"/>
            <a:ext cx="4696882" cy="3522662"/>
          </a:xfrm>
          <a:prstGeom prst="rect">
            <a:avLst/>
          </a:prstGeom>
        </p:spPr>
      </p:pic>
      <p:pic>
        <p:nvPicPr>
          <p:cNvPr id="3074" name="Picture 2" descr="F:\move\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220" y="3288683"/>
            <a:ext cx="4535152" cy="340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08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84311" y="405245"/>
            <a:ext cx="10018713" cy="879763"/>
          </a:xfrm>
        </p:spPr>
        <p:txBody>
          <a:bodyPr/>
          <a:lstStyle/>
          <a:p>
            <a:r>
              <a:rPr lang="sl-SI" dirty="0" smtClean="0"/>
              <a:t>Merjenje temperatur - BC Naklo</a:t>
            </a: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484311" y="1382415"/>
            <a:ext cx="4895056" cy="3234611"/>
          </a:xfrm>
        </p:spPr>
        <p:txBody>
          <a:bodyPr>
            <a:normAutofit fontScale="92500" lnSpcReduction="10000"/>
          </a:bodyPr>
          <a:lstStyle/>
          <a:p>
            <a:r>
              <a:rPr lang="sl-SI" sz="2000" dirty="0"/>
              <a:t>Ugotovili smo, da so temperature v povprečju nižje v učilnicah, višje pa v pisarnah, kjer je manj ljudi in večinoma sedijo. Najvišja temperatura v učilnicah je bila 25 °C (v treh učilnicah), najvišja temperaturna v pisarnah pa kar 26 °C (prav tako v treh pisarnah). Priporočena temperatura 22 °C je bila presežena v večini prostorov</a:t>
            </a:r>
            <a:r>
              <a:rPr lang="sl-SI" sz="2000" dirty="0" smtClean="0"/>
              <a:t>.</a:t>
            </a:r>
          </a:p>
          <a:p>
            <a:r>
              <a:rPr lang="sl-SI" sz="2000" dirty="0" smtClean="0"/>
              <a:t>Po preteku 5 oziroma 12 dni smo opazili občutno izboljšanje stanja.</a:t>
            </a:r>
            <a:endParaRPr lang="sl-SI" sz="2000" dirty="0"/>
          </a:p>
          <a:p>
            <a:endParaRPr lang="sl-SI" dirty="0"/>
          </a:p>
          <a:p>
            <a:endParaRPr lang="sl-SI" dirty="0"/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607968" y="1320494"/>
            <a:ext cx="4895056" cy="31786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000" dirty="0" smtClean="0"/>
              <a:t>Kaj so nam povedali:</a:t>
            </a:r>
          </a:p>
          <a:p>
            <a:r>
              <a:rPr lang="sl-SI" sz="2000" dirty="0" smtClean="0"/>
              <a:t>„O super, kako lepi termometri!“</a:t>
            </a:r>
          </a:p>
          <a:p>
            <a:r>
              <a:rPr lang="sl-SI" sz="2000" dirty="0" smtClean="0"/>
              <a:t>„Ali lahko dobim še kakšen termometer za doma, da ne bomo imeli previsokih temperatur?“</a:t>
            </a:r>
          </a:p>
          <a:p>
            <a:r>
              <a:rPr lang="sl-SI" sz="2000" dirty="0" smtClean="0"/>
              <a:t>„Nisem vedela, da imam v pisarni 26 ˚C. Lahko bi znižali temperaturo.“</a:t>
            </a:r>
            <a:endParaRPr lang="sl-SI" sz="20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302" y="3998973"/>
            <a:ext cx="6136698" cy="285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9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Merjenje temperatur </a:t>
            </a:r>
            <a:r>
              <a:rPr lang="sl-SI" dirty="0"/>
              <a:t>-</a:t>
            </a:r>
            <a:r>
              <a:rPr lang="sl-SI" dirty="0" smtClean="0"/>
              <a:t> OŠ Naklo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641550" y="1922107"/>
            <a:ext cx="4607188" cy="1275366"/>
          </a:xfrm>
        </p:spPr>
        <p:txBody>
          <a:bodyPr/>
          <a:lstStyle/>
          <a:p>
            <a:r>
              <a:rPr lang="sl-SI" sz="2000" dirty="0"/>
              <a:t>Ugotovili smo, da so previsoke temperature predvsem v telovadnici in kuhinji, visoke pa so tudi v učilnicah in jedilnici.</a:t>
            </a:r>
          </a:p>
        </p:txBody>
      </p:sp>
      <p:pic>
        <p:nvPicPr>
          <p:cNvPr id="7" name="Označba mesta vsebine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796" y="3197952"/>
            <a:ext cx="4444634" cy="3333476"/>
          </a:xfrm>
          <a:prstGeom prst="rect">
            <a:avLst/>
          </a:prstGeom>
        </p:spPr>
      </p:pic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871157" y="1828800"/>
            <a:ext cx="4622537" cy="863956"/>
          </a:xfrm>
        </p:spPr>
        <p:txBody>
          <a:bodyPr/>
          <a:lstStyle/>
          <a:p>
            <a:r>
              <a:rPr lang="sl-SI" sz="2000" dirty="0"/>
              <a:t>Pohvalno pa je, da so temperature v kleti in povezovalnem hodniku </a:t>
            </a:r>
            <a:r>
              <a:rPr lang="sl-SI" sz="2000" dirty="0" smtClean="0"/>
              <a:t>nižje.</a:t>
            </a:r>
            <a:endParaRPr lang="sl-SI" sz="2000" dirty="0"/>
          </a:p>
        </p:txBody>
      </p:sp>
      <p:pic>
        <p:nvPicPr>
          <p:cNvPr id="8" name="Označba mesta vsebine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061" y="2788604"/>
            <a:ext cx="2807117" cy="374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4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847089" y="163583"/>
            <a:ext cx="10018713" cy="961054"/>
          </a:xfrm>
        </p:spPr>
        <p:txBody>
          <a:bodyPr/>
          <a:lstStyle/>
          <a:p>
            <a:r>
              <a:rPr lang="sl-SI" dirty="0" smtClean="0"/>
              <a:t>Merjenje temperatur - doma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01591" y="456508"/>
            <a:ext cx="1773453" cy="576262"/>
          </a:xfrm>
        </p:spPr>
        <p:txBody>
          <a:bodyPr/>
          <a:lstStyle/>
          <a:p>
            <a:r>
              <a:rPr lang="sl-SI" dirty="0" smtClean="0"/>
              <a:t>Zoja Stare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168389" y="1248747"/>
            <a:ext cx="2095562" cy="576262"/>
          </a:xfrm>
        </p:spPr>
        <p:txBody>
          <a:bodyPr/>
          <a:lstStyle/>
          <a:p>
            <a:r>
              <a:rPr lang="sl-SI" dirty="0" smtClean="0"/>
              <a:t>Aljaž Smolej</a:t>
            </a:r>
            <a:endParaRPr lang="sl-SI" dirty="0"/>
          </a:p>
        </p:txBody>
      </p:sp>
      <p:pic>
        <p:nvPicPr>
          <p:cNvPr id="4100" name="Picture 4" descr="D:\Users\3druzboslovje_kab\Documents\A GVO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35" y="1024094"/>
            <a:ext cx="3089429" cy="377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118" y="1860377"/>
            <a:ext cx="4185192" cy="1909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ravokotnik 7"/>
          <p:cNvSpPr/>
          <p:nvPr/>
        </p:nvSpPr>
        <p:spPr>
          <a:xfrm>
            <a:off x="3785118" y="3798020"/>
            <a:ext cx="3259493" cy="280076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sl-SI" sz="1600" dirty="0" smtClean="0"/>
              <a:t>„V </a:t>
            </a:r>
            <a:r>
              <a:rPr lang="sl-SI" sz="1600" dirty="0"/>
              <a:t>bivalnih prostorih želimo imeti 21-23 </a:t>
            </a:r>
            <a:r>
              <a:rPr lang="sl-SI" sz="1600" baseline="30000" dirty="0"/>
              <a:t>O</a:t>
            </a:r>
            <a:r>
              <a:rPr lang="sl-SI" sz="1600" dirty="0"/>
              <a:t>C, v spalnih prostorih pa 19-20 </a:t>
            </a:r>
            <a:r>
              <a:rPr lang="sl-SI" sz="1600" baseline="30000" dirty="0"/>
              <a:t>O</a:t>
            </a:r>
            <a:r>
              <a:rPr lang="sl-SI" sz="1600" dirty="0"/>
              <a:t>C. Zaradi ogrevanja na trda goriva(drva) težko vzdržujemo stalno temperaturo, kar povzroča velike razlike v temperaturi prostora. Npr.: v kuhinji je zjutraj hladneje, v času kuhanja na štedilniku(na drva) temperatura narašča, tako da je potrebno občasno odpiranje vrat v sosednje prostore</a:t>
            </a:r>
            <a:r>
              <a:rPr lang="sl-SI" sz="1600" dirty="0" smtClean="0"/>
              <a:t>.“</a:t>
            </a:r>
            <a:endParaRPr lang="sl-SI" sz="1600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344236" y="4593805"/>
            <a:ext cx="3089429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sz="1600" b="1" dirty="0"/>
              <a:t>Glavni povzetki, kaj sem se naučila</a:t>
            </a:r>
            <a:r>
              <a:rPr lang="sl-SI" sz="1600" b="1" dirty="0" smtClean="0"/>
              <a:t>:</a:t>
            </a:r>
            <a:r>
              <a:rPr lang="sl-SI" sz="1600" dirty="0"/>
              <a:t> </a:t>
            </a:r>
          </a:p>
          <a:p>
            <a:r>
              <a:rPr lang="sl-SI" sz="1600" dirty="0"/>
              <a:t>V našem gospodinjstvu zelo skrbimo za porabo energije. Zaradi tega smo ob obnovi hiše pred desetimi leti veliko pozornosti posvetili sistemu ogrevanja in izolaciji</a:t>
            </a:r>
            <a:r>
              <a:rPr lang="sl-SI" sz="1600" dirty="0" smtClean="0"/>
              <a:t>.</a:t>
            </a:r>
            <a:endParaRPr lang="sl-SI" sz="1600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578" y="4005788"/>
            <a:ext cx="4402340" cy="2572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PoljeZBesedilom 10"/>
          <p:cNvSpPr txBox="1"/>
          <p:nvPr/>
        </p:nvSpPr>
        <p:spPr>
          <a:xfrm>
            <a:off x="8710985" y="1573167"/>
            <a:ext cx="2687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>
                <a:solidFill>
                  <a:srgbClr val="00B0F0"/>
                </a:solidFill>
              </a:rPr>
              <a:t>Nace Rabič Por</a:t>
            </a:r>
            <a:endParaRPr lang="sl-SI" sz="2800" dirty="0">
              <a:solidFill>
                <a:srgbClr val="00B0F0"/>
              </a:solidFill>
            </a:endParaRPr>
          </a:p>
        </p:txBody>
      </p:sp>
      <p:sp>
        <p:nvSpPr>
          <p:cNvPr id="12" name="PoljeZBesedilom 11"/>
          <p:cNvSpPr txBox="1"/>
          <p:nvPr/>
        </p:nvSpPr>
        <p:spPr>
          <a:xfrm>
            <a:off x="8294914" y="2096387"/>
            <a:ext cx="3519359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sz="1600" b="1" dirty="0"/>
              <a:t>Kakšne temperature želimo imeti v prostorih?</a:t>
            </a:r>
            <a:endParaRPr lang="sl-SI" sz="1600" dirty="0"/>
          </a:p>
          <a:p>
            <a:r>
              <a:rPr lang="sl-SI" sz="1600" dirty="0"/>
              <a:t>V spalnicah temperatura ne presega 18°C, ker za dober spanec po mojem </a:t>
            </a:r>
            <a:r>
              <a:rPr lang="sl-SI" sz="1600" dirty="0" smtClean="0"/>
              <a:t>mnenju </a:t>
            </a:r>
            <a:r>
              <a:rPr lang="sl-SI" sz="1600" dirty="0"/>
              <a:t>ne sme biti prevroče. V dnevnem prostoru je ob naši prisotnosti temperatura med 19°C in 21°C. </a:t>
            </a:r>
          </a:p>
        </p:txBody>
      </p:sp>
    </p:spTree>
    <p:extLst>
      <p:ext uri="{BB962C8B-B14F-4D97-AF65-F5344CB8AC3E}">
        <p14:creationId xmlns:p14="http://schemas.microsoft.com/office/powerpoint/2010/main" val="3585631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137400" y="355600"/>
            <a:ext cx="4645024" cy="1282700"/>
          </a:xfrm>
        </p:spPr>
        <p:txBody>
          <a:bodyPr>
            <a:normAutofit/>
          </a:bodyPr>
          <a:lstStyle/>
          <a:p>
            <a:r>
              <a:rPr lang="sl-SI" sz="4400" dirty="0" smtClean="0"/>
              <a:t>Intervju s starši</a:t>
            </a:r>
            <a:endParaRPr lang="sl-SI" sz="4400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546100" y="4021137"/>
            <a:ext cx="6375400" cy="2455862"/>
          </a:xfrm>
          <a:solidFill>
            <a:srgbClr val="FFC000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2400" b="1" dirty="0" smtClean="0"/>
              <a:t>Kako </a:t>
            </a:r>
            <a:r>
              <a:rPr lang="sl-SI" sz="2400" b="1" dirty="0"/>
              <a:t>oz. s čim imamo izolirano hišo? </a:t>
            </a:r>
            <a:endParaRPr lang="sl-SI" sz="2400" b="1" dirty="0" smtClean="0"/>
          </a:p>
          <a:p>
            <a:pPr marL="0" indent="0">
              <a:buNone/>
            </a:pPr>
            <a:r>
              <a:rPr lang="sl-SI" sz="2400" dirty="0" smtClean="0"/>
              <a:t>»</a:t>
            </a:r>
            <a:r>
              <a:rPr lang="sl-SI" sz="2400" dirty="0"/>
              <a:t>Stene imamo izolirane s termo zidaki ter 15 cm stiropora, streho pa s 30 cm volne, imamo tudi večslojna stekla (okna), kar omogoča majhno izgubo temperature v </a:t>
            </a:r>
            <a:r>
              <a:rPr lang="sl-SI" sz="2400" dirty="0" smtClean="0"/>
              <a:t>prostoru.« Igor Zupan </a:t>
            </a:r>
            <a:endParaRPr lang="sl-SI" sz="2400" dirty="0"/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7340599" y="1841500"/>
            <a:ext cx="4403723" cy="4648199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2400" b="1" dirty="0" smtClean="0"/>
              <a:t>Kakšne </a:t>
            </a:r>
            <a:r>
              <a:rPr lang="sl-SI" sz="2400" b="1" dirty="0"/>
              <a:t>so vama primerne temperature za posamezne prostore? </a:t>
            </a:r>
            <a:endParaRPr lang="sl-SI" sz="2400" b="1" dirty="0" smtClean="0"/>
          </a:p>
          <a:p>
            <a:pPr marL="0" indent="0">
              <a:buNone/>
            </a:pPr>
            <a:r>
              <a:rPr lang="sl-SI" sz="2400" dirty="0" smtClean="0"/>
              <a:t>Primerna </a:t>
            </a:r>
            <a:r>
              <a:rPr lang="sl-SI" sz="2400" dirty="0"/>
              <a:t>temperatura v dnevni sobi se nama zdi okoli 21 °C, v spalnici malo manj (18 °C). za kuhinjo se nama zdi najboljša temperatura 20 °C, česar se pa velikokrat ne </a:t>
            </a:r>
            <a:r>
              <a:rPr lang="sl-SI" sz="2400" dirty="0" smtClean="0"/>
              <a:t>doseže </a:t>
            </a:r>
            <a:r>
              <a:rPr lang="sl-SI" sz="2400" dirty="0"/>
              <a:t>zaradi kuhanja. Najtopleje je najbolje imeti v kopalnici in to je okoli 24 °C. </a:t>
            </a:r>
            <a:r>
              <a:rPr lang="sl-SI" sz="2400" dirty="0" smtClean="0"/>
              <a:t> Maja Dovžan</a:t>
            </a:r>
            <a:endParaRPr lang="sl-SI" sz="2400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508000" y="355600"/>
            <a:ext cx="6413500" cy="34163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sz="2400" b="1" dirty="0"/>
              <a:t>Kako bi lahko zmanjšali stroške ogrevanja?</a:t>
            </a:r>
            <a:endParaRPr lang="sl-SI" sz="2400" dirty="0"/>
          </a:p>
          <a:p>
            <a:r>
              <a:rPr lang="sl-SI" sz="2400" dirty="0" smtClean="0"/>
              <a:t>„Zgradili smo novo hladno streho, </a:t>
            </a:r>
            <a:r>
              <a:rPr lang="sl-SI" sz="2400" dirty="0"/>
              <a:t>ki služi predvsem boljši klimi v poletnih mesecih. </a:t>
            </a:r>
            <a:r>
              <a:rPr lang="sl-SI" sz="2400" dirty="0" smtClean="0"/>
              <a:t>Streha je izolirana s stekleno volno. </a:t>
            </a:r>
            <a:endParaRPr lang="sl-SI" sz="2400" dirty="0"/>
          </a:p>
          <a:p>
            <a:r>
              <a:rPr lang="sl-SI" sz="2400" dirty="0" smtClean="0"/>
              <a:t>Dodatno bi lahko  naredili:</a:t>
            </a:r>
          </a:p>
          <a:p>
            <a:pPr marL="342900" indent="-342900">
              <a:buFontTx/>
              <a:buChar char="-"/>
            </a:pPr>
            <a:r>
              <a:rPr lang="sl-SI" sz="2400" dirty="0" smtClean="0"/>
              <a:t>izolacijo </a:t>
            </a:r>
            <a:r>
              <a:rPr lang="sl-SI" sz="2400" dirty="0"/>
              <a:t>celotne hiše oziroma dela hiše, </a:t>
            </a:r>
            <a:endParaRPr lang="sl-SI" sz="2400" dirty="0" smtClean="0"/>
          </a:p>
          <a:p>
            <a:pPr marL="342900" indent="-342900">
              <a:buFontTx/>
              <a:buChar char="-"/>
            </a:pPr>
            <a:r>
              <a:rPr lang="sl-SI" sz="2400" dirty="0" smtClean="0"/>
              <a:t>z  </a:t>
            </a:r>
            <a:r>
              <a:rPr lang="sl-SI" sz="2400" dirty="0"/>
              <a:t>zamenjavo starih oken, </a:t>
            </a:r>
            <a:endParaRPr lang="sl-SI" sz="2400" dirty="0" smtClean="0"/>
          </a:p>
          <a:p>
            <a:pPr marL="342900" indent="-342900">
              <a:buFontTx/>
              <a:buChar char="-"/>
            </a:pPr>
            <a:r>
              <a:rPr lang="sl-SI" sz="2400" dirty="0" smtClean="0"/>
              <a:t>z </a:t>
            </a:r>
            <a:r>
              <a:rPr lang="sl-SI" sz="2400" dirty="0"/>
              <a:t>novo kurilno </a:t>
            </a:r>
            <a:r>
              <a:rPr lang="sl-SI" sz="2400" dirty="0" smtClean="0"/>
              <a:t>napravo (</a:t>
            </a:r>
            <a:r>
              <a:rPr lang="sl-SI" sz="2400" dirty="0"/>
              <a:t>na drva ali sekance</a:t>
            </a:r>
            <a:r>
              <a:rPr lang="sl-SI" sz="2400" dirty="0" smtClean="0"/>
              <a:t>).“</a:t>
            </a:r>
          </a:p>
          <a:p>
            <a:r>
              <a:rPr lang="sl-SI" sz="2400" dirty="0" smtClean="0"/>
              <a:t>Aljaž Smolej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2492465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13723" y="237931"/>
            <a:ext cx="10018713" cy="984379"/>
          </a:xfrm>
        </p:spPr>
        <p:txBody>
          <a:bodyPr/>
          <a:lstStyle/>
          <a:p>
            <a:r>
              <a:rPr lang="sl-SI" dirty="0" smtClean="0"/>
              <a:t>Testiranje različnih izolacij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49400" y="1231900"/>
            <a:ext cx="10192139" cy="1321760"/>
          </a:xfrm>
          <a:solidFill>
            <a:schemeClr val="bg1"/>
          </a:solidFill>
        </p:spPr>
        <p:txBody>
          <a:bodyPr/>
          <a:lstStyle/>
          <a:p>
            <a:r>
              <a:rPr lang="sl-SI" sz="2400" dirty="0"/>
              <a:t>Uporabili smo stiropor debelin 1 cm, 2 cm in 5 cm, podobno smo škatle izdelali še iz </a:t>
            </a:r>
            <a:r>
              <a:rPr lang="sl-SI" sz="2400" dirty="0" err="1"/>
              <a:t>stirodura</a:t>
            </a:r>
            <a:r>
              <a:rPr lang="sl-SI" sz="2400" dirty="0"/>
              <a:t> debelin 2 cm, 4 cm in 5 cm. Eno škatlo smo izdelali iz kamene volne, ki smo jo zaradi trdnosti prilepili na najtanjši stiropor. </a:t>
            </a:r>
          </a:p>
        </p:txBody>
      </p:sp>
      <p:pic>
        <p:nvPicPr>
          <p:cNvPr id="7" name="Označba mesta vsebine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46" y="2854834"/>
            <a:ext cx="2671913" cy="3562551"/>
          </a:xfrm>
          <a:prstGeom prst="rect">
            <a:avLst/>
          </a:prstGeom>
        </p:spPr>
      </p:pic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3643543" y="2687781"/>
            <a:ext cx="4611457" cy="3898900"/>
          </a:xfrm>
          <a:solidFill>
            <a:schemeClr val="bg1"/>
          </a:solidFill>
        </p:spPr>
        <p:txBody>
          <a:bodyPr/>
          <a:lstStyle/>
          <a:p>
            <a:r>
              <a:rPr lang="sl-SI" sz="2400" dirty="0"/>
              <a:t>Ugotovili smo, da dvakrat debelejša izolacija ne pomeni dvakrat počasnejšega ohlajanja, da je ohlajanje močno odvisno od temperaturne razlike (zato lahko veliko privarčujemo, če znižamo temperaturo v prostoru), da je </a:t>
            </a:r>
            <a:r>
              <a:rPr lang="sl-SI" sz="2400" dirty="0" err="1"/>
              <a:t>stirodur</a:t>
            </a:r>
            <a:r>
              <a:rPr lang="sl-SI" sz="2400" dirty="0"/>
              <a:t> boljši izolator od stiropora in da kamena volna ni tako dober izolator, kot smo pričakovali.</a:t>
            </a:r>
          </a:p>
        </p:txBody>
      </p:sp>
      <p:pic>
        <p:nvPicPr>
          <p:cNvPr id="8" name="Označba mesta vsebine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522" y="3333171"/>
            <a:ext cx="3430683" cy="257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6831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aksa">
  <a:themeElements>
    <a:clrScheme name="Paralaksa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aksa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aks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TM03457496[[fn=Paralaksa]]</Template>
  <TotalTime>92</TotalTime>
  <Words>791</Words>
  <Application>Microsoft Office PowerPoint</Application>
  <PresentationFormat>Širokozaslonsko</PresentationFormat>
  <Paragraphs>74</Paragraphs>
  <Slides>12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5" baseType="lpstr">
      <vt:lpstr>Arial</vt:lpstr>
      <vt:lpstr>Corbel</vt:lpstr>
      <vt:lpstr>Paralaksa</vt:lpstr>
      <vt:lpstr>MOVE  MOdel Varčevanja z Energijo</vt:lpstr>
      <vt:lpstr>Ogled HE Medvode</vt:lpstr>
      <vt:lpstr>Terensko delo Zbiljsko jezero</vt:lpstr>
      <vt:lpstr>Izdelava stenskega termometra</vt:lpstr>
      <vt:lpstr>Merjenje temperatur - BC Naklo</vt:lpstr>
      <vt:lpstr>Merjenje temperatur - OŠ Naklo</vt:lpstr>
      <vt:lpstr>Merjenje temperatur - doma</vt:lpstr>
      <vt:lpstr>Intervju s starši</vt:lpstr>
      <vt:lpstr>Testiranje različnih izolacij</vt:lpstr>
      <vt:lpstr>Zbirka izolacijskih materialov</vt:lpstr>
      <vt:lpstr> Promocija projekta in širjenje rezultatov</vt:lpstr>
      <vt:lpstr>PowerPointova predstavitev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MOVE</dc:title>
  <dc:creator>U10</dc:creator>
  <cp:lastModifiedBy>Profesor</cp:lastModifiedBy>
  <cp:revision>13</cp:revision>
  <dcterms:created xsi:type="dcterms:W3CDTF">2017-12-18T07:22:11Z</dcterms:created>
  <dcterms:modified xsi:type="dcterms:W3CDTF">2017-12-19T11:58:06Z</dcterms:modified>
</cp:coreProperties>
</file>