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74" r:id="rId2"/>
    <p:sldId id="275" r:id="rId3"/>
    <p:sldId id="273" r:id="rId4"/>
    <p:sldId id="277" r:id="rId5"/>
    <p:sldId id="276" r:id="rId6"/>
    <p:sldId id="278" r:id="rId7"/>
    <p:sldId id="279" r:id="rId8"/>
    <p:sldId id="280" r:id="rId9"/>
    <p:sldId id="281" r:id="rId10"/>
    <p:sldId id="282" r:id="rId11"/>
    <p:sldId id="283" r:id="rId12"/>
    <p:sldId id="284" r:id="rId13"/>
    <p:sldId id="285" r:id="rId14"/>
    <p:sldId id="286" r:id="rId15"/>
    <p:sldId id="287" r:id="rId16"/>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4660"/>
  </p:normalViewPr>
  <p:slideViewPr>
    <p:cSldViewPr snapToGrid="0">
      <p:cViewPr varScale="1">
        <p:scale>
          <a:sx n="84" d="100"/>
          <a:sy n="84" d="100"/>
        </p:scale>
        <p:origin x="-610"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EEC25E6A-AD05-48FD-9A50-91D0E440C0AA}" type="datetimeFigureOut">
              <a:rPr lang="sl-SI" smtClean="0"/>
              <a:pPr/>
              <a:t>19.8.2016</a:t>
            </a:fld>
            <a:endParaRPr lang="sl-SI"/>
          </a:p>
        </p:txBody>
      </p:sp>
      <p:sp>
        <p:nvSpPr>
          <p:cNvPr id="4" name="Označba mesta noge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sl-SI"/>
          </a:p>
        </p:txBody>
      </p:sp>
      <p:sp>
        <p:nvSpPr>
          <p:cNvPr id="5" name="Označba mesta številke diapozitiva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096A4586-2F4D-432E-A2B6-3FF3C0ED88F1}" type="slidenum">
              <a:rPr lang="sl-SI" smtClean="0"/>
              <a:pPr/>
              <a:t>‹#›</a:t>
            </a:fld>
            <a:endParaRPr lang="sl-SI"/>
          </a:p>
        </p:txBody>
      </p:sp>
    </p:spTree>
    <p:extLst>
      <p:ext uri="{BB962C8B-B14F-4D97-AF65-F5344CB8AC3E}">
        <p14:creationId xmlns:p14="http://schemas.microsoft.com/office/powerpoint/2010/main" xmlns="" val="1515361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97845B1F-3B87-4B9A-B2FB-58A1274DDFEB}" type="datetimeFigureOut">
              <a:rPr lang="sl-SI" smtClean="0"/>
              <a:pPr/>
              <a:t>19.8.2016</a:t>
            </a:fld>
            <a:endParaRPr lang="sl-SI"/>
          </a:p>
        </p:txBody>
      </p:sp>
      <p:sp>
        <p:nvSpPr>
          <p:cNvPr id="4" name="Označba mesta stranske slike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E794F18E-E168-4DE8-AD47-CE918856E2F2}" type="slidenum">
              <a:rPr lang="sl-SI" smtClean="0"/>
              <a:pPr/>
              <a:t>‹#›</a:t>
            </a:fld>
            <a:endParaRPr lang="sl-SI"/>
          </a:p>
        </p:txBody>
      </p:sp>
    </p:spTree>
    <p:extLst>
      <p:ext uri="{BB962C8B-B14F-4D97-AF65-F5344CB8AC3E}">
        <p14:creationId xmlns:p14="http://schemas.microsoft.com/office/powerpoint/2010/main" xmlns="" val="165776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pPr/>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8/19/2016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rtina.kramaric@bc-naklo.s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597504" y="1807029"/>
            <a:ext cx="10972800" cy="2917371"/>
          </a:xfrm>
        </p:spPr>
        <p:txBody>
          <a:bodyPr>
            <a:normAutofit fontScale="77500" lnSpcReduction="20000"/>
          </a:bodyPr>
          <a:lstStyle/>
          <a:p>
            <a:pPr algn="l"/>
            <a:r>
              <a:rPr lang="sl-SI" sz="3200" dirty="0" smtClean="0">
                <a:solidFill>
                  <a:schemeClr val="bg2">
                    <a:lumMod val="25000"/>
                  </a:schemeClr>
                </a:solidFill>
              </a:rPr>
              <a:t>Listina </a:t>
            </a:r>
            <a:r>
              <a:rPr lang="sl-SI" sz="3200" dirty="0" err="1" smtClean="0">
                <a:solidFill>
                  <a:schemeClr val="bg2">
                    <a:lumMod val="25000"/>
                  </a:schemeClr>
                </a:solidFill>
              </a:rPr>
              <a:t>Erasmus</a:t>
            </a:r>
            <a:r>
              <a:rPr lang="sl-SI" sz="3200" dirty="0" smtClean="0">
                <a:solidFill>
                  <a:schemeClr val="bg2">
                    <a:lumMod val="25000"/>
                  </a:schemeClr>
                </a:solidFill>
              </a:rPr>
              <a:t>+ za mobilnost v poklicnem izobraževanju in usposabljanju -</a:t>
            </a:r>
          </a:p>
          <a:p>
            <a:pPr algn="l"/>
            <a:r>
              <a:rPr lang="sl-SI" sz="3200" dirty="0" err="1" smtClean="0">
                <a:solidFill>
                  <a:schemeClr val="bg2">
                    <a:lumMod val="25000"/>
                  </a:schemeClr>
                </a:solidFill>
              </a:rPr>
              <a:t>Vocational</a:t>
            </a:r>
            <a:r>
              <a:rPr lang="sl-SI" sz="3200" dirty="0" smtClean="0">
                <a:solidFill>
                  <a:schemeClr val="bg2">
                    <a:lumMod val="25000"/>
                  </a:schemeClr>
                </a:solidFill>
              </a:rPr>
              <a:t> </a:t>
            </a:r>
            <a:r>
              <a:rPr lang="sl-SI" sz="3200" dirty="0" err="1" smtClean="0">
                <a:solidFill>
                  <a:schemeClr val="bg2">
                    <a:lumMod val="25000"/>
                  </a:schemeClr>
                </a:solidFill>
              </a:rPr>
              <a:t>Education</a:t>
            </a:r>
            <a:r>
              <a:rPr lang="sl-SI" sz="3200" dirty="0" smtClean="0">
                <a:solidFill>
                  <a:schemeClr val="bg2">
                    <a:lumMod val="25000"/>
                  </a:schemeClr>
                </a:solidFill>
              </a:rPr>
              <a:t> </a:t>
            </a:r>
            <a:r>
              <a:rPr lang="sl-SI" sz="3200" dirty="0" err="1" smtClean="0">
                <a:solidFill>
                  <a:schemeClr val="bg2">
                    <a:lumMod val="25000"/>
                  </a:schemeClr>
                </a:solidFill>
              </a:rPr>
              <a:t>and</a:t>
            </a:r>
            <a:r>
              <a:rPr lang="sl-SI" sz="3200" dirty="0" smtClean="0">
                <a:solidFill>
                  <a:schemeClr val="bg2">
                    <a:lumMod val="25000"/>
                  </a:schemeClr>
                </a:solidFill>
              </a:rPr>
              <a:t> </a:t>
            </a:r>
            <a:r>
              <a:rPr lang="sl-SI" sz="3200" dirty="0" err="1" smtClean="0">
                <a:solidFill>
                  <a:schemeClr val="bg2">
                    <a:lumMod val="25000"/>
                  </a:schemeClr>
                </a:solidFill>
              </a:rPr>
              <a:t>Training</a:t>
            </a:r>
            <a:r>
              <a:rPr lang="sl-SI" sz="3200" dirty="0" smtClean="0">
                <a:solidFill>
                  <a:schemeClr val="bg2">
                    <a:lumMod val="25000"/>
                  </a:schemeClr>
                </a:solidFill>
              </a:rPr>
              <a:t> </a:t>
            </a:r>
            <a:r>
              <a:rPr lang="sl-SI" sz="3200" dirty="0" err="1" smtClean="0">
                <a:solidFill>
                  <a:schemeClr val="bg2">
                    <a:lumMod val="25000"/>
                  </a:schemeClr>
                </a:solidFill>
              </a:rPr>
              <a:t>Mobility</a:t>
            </a:r>
            <a:r>
              <a:rPr lang="sl-SI" sz="3200" dirty="0" smtClean="0">
                <a:solidFill>
                  <a:schemeClr val="bg2">
                    <a:lumMod val="25000"/>
                  </a:schemeClr>
                </a:solidFill>
              </a:rPr>
              <a:t> </a:t>
            </a:r>
            <a:r>
              <a:rPr lang="sl-SI" sz="3200" dirty="0" err="1" smtClean="0">
                <a:solidFill>
                  <a:schemeClr val="bg2">
                    <a:lumMod val="25000"/>
                  </a:schemeClr>
                </a:solidFill>
              </a:rPr>
              <a:t>Charter</a:t>
            </a:r>
            <a:endParaRPr lang="sl-SI" sz="3200" dirty="0" smtClean="0">
              <a:solidFill>
                <a:schemeClr val="bg2">
                  <a:lumMod val="25000"/>
                </a:schemeClr>
              </a:solidFill>
            </a:endParaRPr>
          </a:p>
          <a:p>
            <a:pPr algn="l"/>
            <a:r>
              <a:rPr lang="sl-SI" sz="3200" dirty="0" smtClean="0">
                <a:solidFill>
                  <a:schemeClr val="bg2">
                    <a:lumMod val="25000"/>
                  </a:schemeClr>
                </a:solidFill>
              </a:rPr>
              <a:t>Prilagojeno standardom in zahtevam ECVET</a:t>
            </a:r>
          </a:p>
          <a:p>
            <a:pPr algn="ctr"/>
            <a:endParaRPr lang="sl-SI" sz="2400" dirty="0" smtClean="0"/>
          </a:p>
          <a:p>
            <a:pPr algn="ctr"/>
            <a:endParaRPr lang="sl-SI" sz="2400" dirty="0" smtClean="0"/>
          </a:p>
          <a:p>
            <a:pPr algn="ctr"/>
            <a:r>
              <a:rPr lang="sl-SI" sz="2400" dirty="0" smtClean="0">
                <a:solidFill>
                  <a:schemeClr val="bg2">
                    <a:lumMod val="25000"/>
                  </a:schemeClr>
                </a:solidFill>
              </a:rPr>
              <a:t>Konferenca o mobilnosti v PIU „REMO„ : 14. april 2016, Gospodarska zbornica Slovenije</a:t>
            </a:r>
          </a:p>
          <a:p>
            <a:pPr algn="ctr"/>
            <a:r>
              <a:rPr lang="sl-SI" sz="2400" dirty="0" smtClean="0">
                <a:solidFill>
                  <a:schemeClr val="bg2">
                    <a:lumMod val="25000"/>
                  </a:schemeClr>
                </a:solidFill>
              </a:rPr>
              <a:t>Martina Kramarič, Biotehniški center Naklo</a:t>
            </a:r>
          </a:p>
          <a:p>
            <a:pPr algn="ctr"/>
            <a:endParaRPr lang="sl-SI" sz="2000" dirty="0" smtClean="0"/>
          </a:p>
          <a:p>
            <a:pPr algn="ctr"/>
            <a:endParaRPr lang="sl-SI" sz="2000" dirty="0" smtClean="0"/>
          </a:p>
          <a:p>
            <a:pPr algn="l"/>
            <a:endParaRPr lang="sl-SI" sz="2000" dirty="0"/>
          </a:p>
        </p:txBody>
      </p:sp>
      <p:pic>
        <p:nvPicPr>
          <p:cNvPr id="5" name="Slika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003324" y="5620812"/>
            <a:ext cx="2254342" cy="573263"/>
          </a:xfrm>
          <a:prstGeom prst="rect">
            <a:avLst/>
          </a:prstGeom>
        </p:spPr>
      </p:pic>
      <p:pic>
        <p:nvPicPr>
          <p:cNvPr id="7" name="Slika 6"/>
          <p:cNvPicPr>
            <a:picLocks noChangeAspect="1"/>
          </p:cNvPicPr>
          <p:nvPr/>
        </p:nvPicPr>
        <p:blipFill>
          <a:blip r:embed="rId3"/>
          <a:stretch>
            <a:fillRect/>
          </a:stretch>
        </p:blipFill>
        <p:spPr>
          <a:xfrm>
            <a:off x="4533581" y="338429"/>
            <a:ext cx="1981372" cy="926672"/>
          </a:xfrm>
          <a:prstGeom prst="rect">
            <a:avLst/>
          </a:prstGeom>
        </p:spPr>
      </p:pic>
      <p:pic>
        <p:nvPicPr>
          <p:cNvPr id="8" name="Slika 7"/>
          <p:cNvPicPr>
            <a:picLocks noChangeAspect="1"/>
          </p:cNvPicPr>
          <p:nvPr/>
        </p:nvPicPr>
        <p:blipFill>
          <a:blip r:embed="rId4"/>
          <a:stretch>
            <a:fillRect/>
          </a:stretch>
        </p:blipFill>
        <p:spPr>
          <a:xfrm>
            <a:off x="3639197" y="5550797"/>
            <a:ext cx="1944793" cy="713294"/>
          </a:xfrm>
          <a:prstGeom prst="rect">
            <a:avLst/>
          </a:prstGeom>
        </p:spPr>
      </p:pic>
    </p:spTree>
    <p:extLst>
      <p:ext uri="{BB962C8B-B14F-4D97-AF65-F5344CB8AC3E}">
        <p14:creationId xmlns:p14="http://schemas.microsoft.com/office/powerpoint/2010/main" xmlns="" val="1654094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priprava mobilnosti</a:t>
            </a:r>
            <a:endParaRPr lang="sl-SI" sz="2800" dirty="0"/>
          </a:p>
        </p:txBody>
      </p:sp>
      <p:sp>
        <p:nvSpPr>
          <p:cNvPr id="3" name="Označba mesta vsebine 2"/>
          <p:cNvSpPr>
            <a:spLocks noGrp="1"/>
          </p:cNvSpPr>
          <p:nvPr>
            <p:ph idx="1"/>
          </p:nvPr>
        </p:nvSpPr>
        <p:spPr>
          <a:xfrm>
            <a:off x="612019" y="1040664"/>
            <a:ext cx="10556724" cy="5817336"/>
          </a:xfrm>
        </p:spPr>
        <p:txBody>
          <a:bodyPr>
            <a:normAutofit/>
          </a:bodyPr>
          <a:lstStyle/>
          <a:p>
            <a:pPr marL="0" indent="0">
              <a:buNone/>
            </a:pPr>
            <a:endParaRPr lang="sl-SI" sz="2000" dirty="0" smtClean="0"/>
          </a:p>
          <a:p>
            <a:r>
              <a:rPr lang="sl-SI" sz="3200" dirty="0" smtClean="0">
                <a:solidFill>
                  <a:schemeClr val="accent1"/>
                </a:solidFill>
                <a:latin typeface="+mj-lt"/>
                <a:ea typeface="+mj-ea"/>
                <a:cs typeface="+mj-cs"/>
              </a:rPr>
              <a:t>Dokumenti pred mobilnostjo</a:t>
            </a:r>
          </a:p>
          <a:p>
            <a:pPr lvl="0"/>
            <a:r>
              <a:rPr lang="sl-SI" dirty="0"/>
              <a:t>Sporazum o </a:t>
            </a:r>
            <a:r>
              <a:rPr lang="sl-SI" dirty="0" smtClean="0"/>
              <a:t>sodelovanju (</a:t>
            </a:r>
            <a:r>
              <a:rPr lang="sl-SI" dirty="0"/>
              <a:t>M</a:t>
            </a:r>
            <a:r>
              <a:rPr lang="sl-SI" dirty="0" smtClean="0"/>
              <a:t>emorandum </a:t>
            </a:r>
            <a:r>
              <a:rPr lang="sl-SI" dirty="0" err="1" smtClean="0"/>
              <a:t>of</a:t>
            </a:r>
            <a:r>
              <a:rPr lang="sl-SI" dirty="0" smtClean="0"/>
              <a:t> </a:t>
            </a:r>
            <a:r>
              <a:rPr lang="sl-SI" dirty="0" err="1" smtClean="0"/>
              <a:t>Understanding</a:t>
            </a:r>
            <a:r>
              <a:rPr lang="sl-SI" dirty="0" smtClean="0"/>
              <a:t>): </a:t>
            </a:r>
            <a:r>
              <a:rPr lang="sl-SI" dirty="0"/>
              <a:t>BC Naklo in partnerska organizacija</a:t>
            </a:r>
          </a:p>
          <a:p>
            <a:pPr lvl="0"/>
            <a:r>
              <a:rPr lang="sl-SI" dirty="0"/>
              <a:t>Sporazum o dotaciji: BC Naklo in NA </a:t>
            </a:r>
            <a:r>
              <a:rPr lang="sl-SI" dirty="0" err="1"/>
              <a:t>Cmepius</a:t>
            </a:r>
            <a:endParaRPr lang="sl-SI" dirty="0"/>
          </a:p>
          <a:p>
            <a:pPr lvl="0"/>
            <a:r>
              <a:rPr lang="sl-SI" dirty="0"/>
              <a:t>Interni razpis BC Naklo: prijavni obrazec</a:t>
            </a:r>
          </a:p>
          <a:p>
            <a:pPr lvl="0"/>
            <a:r>
              <a:rPr lang="sl-SI" dirty="0"/>
              <a:t>Učna </a:t>
            </a:r>
            <a:r>
              <a:rPr lang="sl-SI" dirty="0" smtClean="0"/>
              <a:t>pogodba (</a:t>
            </a:r>
            <a:r>
              <a:rPr lang="sl-SI" dirty="0" err="1" smtClean="0"/>
              <a:t>Learning</a:t>
            </a:r>
            <a:r>
              <a:rPr lang="sl-SI" dirty="0" smtClean="0"/>
              <a:t> </a:t>
            </a:r>
            <a:r>
              <a:rPr lang="sl-SI" dirty="0" err="1" smtClean="0"/>
              <a:t>Agreement</a:t>
            </a:r>
            <a:r>
              <a:rPr lang="sl-SI" dirty="0" smtClean="0"/>
              <a:t>): </a:t>
            </a:r>
            <a:r>
              <a:rPr lang="sl-SI" dirty="0"/>
              <a:t>BC Naklo, partnerska organizacija in udeleženec mobilnosti</a:t>
            </a:r>
          </a:p>
          <a:p>
            <a:pPr lvl="0"/>
            <a:r>
              <a:rPr lang="sl-SI" dirty="0"/>
              <a:t>Zaveza </a:t>
            </a:r>
            <a:r>
              <a:rPr lang="sl-SI" dirty="0" smtClean="0"/>
              <a:t>kakovosti (</a:t>
            </a:r>
            <a:r>
              <a:rPr lang="sl-SI" dirty="0" err="1" smtClean="0"/>
              <a:t>Quality</a:t>
            </a:r>
            <a:r>
              <a:rPr lang="sl-SI" dirty="0" smtClean="0"/>
              <a:t> </a:t>
            </a:r>
            <a:r>
              <a:rPr lang="sl-SI" dirty="0" err="1" smtClean="0"/>
              <a:t>Commitment</a:t>
            </a:r>
            <a:r>
              <a:rPr lang="sl-SI" dirty="0" smtClean="0"/>
              <a:t>): </a:t>
            </a:r>
            <a:r>
              <a:rPr lang="sl-SI" dirty="0"/>
              <a:t>BC Naklo, partnerska organizacija in udeleženec mobilnosti</a:t>
            </a:r>
          </a:p>
          <a:p>
            <a:pPr lvl="0"/>
            <a:r>
              <a:rPr lang="sl-SI" dirty="0"/>
              <a:t>Sporazum za dodelitev dotacije: BC Naklo in udeleženec mobilnosti</a:t>
            </a:r>
          </a:p>
          <a:p>
            <a:pPr lvl="0"/>
            <a:r>
              <a:rPr lang="sl-SI" dirty="0"/>
              <a:t>Interni dokumenti: Soglasje staršev, Izjava dijaka, Soglasje staršev o prevozu otrok</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3079595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izvajanje mobilnosti</a:t>
            </a:r>
            <a:endParaRPr lang="sl-SI" sz="2800" dirty="0"/>
          </a:p>
        </p:txBody>
      </p:sp>
      <p:sp>
        <p:nvSpPr>
          <p:cNvPr id="3" name="Označba mesta vsebine 2"/>
          <p:cNvSpPr>
            <a:spLocks noGrp="1"/>
          </p:cNvSpPr>
          <p:nvPr>
            <p:ph idx="1"/>
          </p:nvPr>
        </p:nvSpPr>
        <p:spPr>
          <a:xfrm>
            <a:off x="612019" y="1014143"/>
            <a:ext cx="9272208" cy="5843857"/>
          </a:xfrm>
        </p:spPr>
        <p:txBody>
          <a:bodyPr>
            <a:normAutofit/>
          </a:bodyPr>
          <a:lstStyle/>
          <a:p>
            <a:pPr marL="0" indent="0">
              <a:buNone/>
            </a:pPr>
            <a:r>
              <a:rPr lang="sl-SI" sz="2000" dirty="0" smtClean="0"/>
              <a:t>Uresničevanje dogovorjenega programa usposabljanja</a:t>
            </a:r>
          </a:p>
          <a:p>
            <a:pPr marL="0" indent="0">
              <a:buNone/>
            </a:pPr>
            <a:endParaRPr lang="sl-SI" sz="2000" dirty="0" smtClean="0"/>
          </a:p>
          <a:p>
            <a:r>
              <a:rPr lang="sl-SI" sz="3200" dirty="0" smtClean="0">
                <a:solidFill>
                  <a:schemeClr val="accent1"/>
                </a:solidFill>
                <a:latin typeface="+mj-lt"/>
                <a:ea typeface="+mj-ea"/>
                <a:cs typeface="+mj-cs"/>
              </a:rPr>
              <a:t>Nadzor in spremljanje</a:t>
            </a:r>
          </a:p>
          <a:p>
            <a:r>
              <a:rPr lang="sl-SI" dirty="0" smtClean="0"/>
              <a:t>predhodna </a:t>
            </a:r>
            <a:r>
              <a:rPr lang="sl-SI" dirty="0"/>
              <a:t>ureditev dokumentacije med BC Naklo, partnersko organizacijo in udeleženci </a:t>
            </a:r>
            <a:r>
              <a:rPr lang="sl-SI" dirty="0" smtClean="0"/>
              <a:t>mobilnosti določa cilje mobilnosti in </a:t>
            </a:r>
            <a:r>
              <a:rPr lang="sl-SI" dirty="0"/>
              <a:t>odgovornost </a:t>
            </a:r>
            <a:r>
              <a:rPr lang="sl-SI" dirty="0" smtClean="0"/>
              <a:t>posameznih </a:t>
            </a:r>
            <a:r>
              <a:rPr lang="sl-SI" dirty="0"/>
              <a:t>akterjev</a:t>
            </a:r>
          </a:p>
          <a:p>
            <a:r>
              <a:rPr lang="sl-SI" dirty="0" smtClean="0"/>
              <a:t>jasna </a:t>
            </a:r>
            <a:r>
              <a:rPr lang="sl-SI" dirty="0"/>
              <a:t>navodila udeležencem mobilnosti s strani BC Naklo</a:t>
            </a:r>
          </a:p>
          <a:p>
            <a:r>
              <a:rPr lang="sl-SI" dirty="0" smtClean="0"/>
              <a:t>stalni </a:t>
            </a:r>
            <a:r>
              <a:rPr lang="sl-SI" dirty="0"/>
              <a:t>stik koordinatorja mobilnosti z udeleženci, učitelji spremljevalci in koordinatorji/učitelji partnerske organizacije (spremlja napredek, ves čas na razpolago za vprašanja)</a:t>
            </a:r>
          </a:p>
          <a:p>
            <a:r>
              <a:rPr lang="sl-SI" dirty="0" smtClean="0"/>
              <a:t>učitelji </a:t>
            </a:r>
            <a:r>
              <a:rPr lang="sl-SI" dirty="0"/>
              <a:t>spremljevalci spremljajo strokovni del usposabljanja. Vsak dan izvedba refleksij z udeleženci. Spremljajo uresničevanje dogovorjenega programa in sodelujejo pri morebitnih prilagajanjih. So v </a:t>
            </a:r>
            <a:r>
              <a:rPr lang="sl-SI" dirty="0" smtClean="0"/>
              <a:t>vlog </a:t>
            </a:r>
            <a:r>
              <a:rPr lang="sl-SI" dirty="0"/>
              <a:t>moderatorjev, svetovalcev in neposrednih kontaktnih </a:t>
            </a:r>
            <a:r>
              <a:rPr lang="sl-SI" dirty="0" smtClean="0"/>
              <a:t>oseb.</a:t>
            </a:r>
            <a:endParaRPr lang="sl-SI" dirty="0"/>
          </a:p>
          <a:p>
            <a:r>
              <a:rPr lang="sl-SI" dirty="0" smtClean="0"/>
              <a:t>partnerska </a:t>
            </a:r>
            <a:r>
              <a:rPr lang="sl-SI" dirty="0"/>
              <a:t>organizacija ima ves čas nadzor nad napredkom in spremljajo udeležence pri poteku usposabljanja in </a:t>
            </a:r>
            <a:r>
              <a:rPr lang="sl-SI" dirty="0" smtClean="0"/>
              <a:t>izobraževanja</a:t>
            </a:r>
            <a:endParaRPr lang="sl-SI" dirty="0"/>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1268385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izvajanje mobilnosti</a:t>
            </a:r>
            <a:endParaRPr lang="sl-SI" sz="2800" dirty="0"/>
          </a:p>
        </p:txBody>
      </p:sp>
      <p:sp>
        <p:nvSpPr>
          <p:cNvPr id="3" name="Označba mesta vsebine 2"/>
          <p:cNvSpPr>
            <a:spLocks noGrp="1"/>
          </p:cNvSpPr>
          <p:nvPr>
            <p:ph idx="1"/>
          </p:nvPr>
        </p:nvSpPr>
        <p:spPr>
          <a:xfrm>
            <a:off x="612019" y="1014143"/>
            <a:ext cx="9272208" cy="5843857"/>
          </a:xfrm>
        </p:spPr>
        <p:txBody>
          <a:bodyPr>
            <a:normAutofit/>
          </a:bodyPr>
          <a:lstStyle/>
          <a:p>
            <a:pPr marL="0" indent="0">
              <a:buNone/>
            </a:pPr>
            <a:endParaRPr lang="sl-SI" sz="2000" dirty="0" smtClean="0"/>
          </a:p>
          <a:p>
            <a:r>
              <a:rPr lang="sl-SI" sz="3200" dirty="0" smtClean="0">
                <a:solidFill>
                  <a:schemeClr val="accent1"/>
                </a:solidFill>
                <a:latin typeface="+mj-lt"/>
                <a:ea typeface="+mj-ea"/>
                <a:cs typeface="+mj-cs"/>
              </a:rPr>
              <a:t>Dokumenti</a:t>
            </a:r>
          </a:p>
          <a:p>
            <a:r>
              <a:rPr lang="sl-SI" sz="2000" dirty="0" smtClean="0"/>
              <a:t>Učna </a:t>
            </a:r>
            <a:r>
              <a:rPr lang="sl-SI" sz="2000" dirty="0"/>
              <a:t>pogodba – dopolnitev s strani partnerske organizacije v delu pri ocenjevanju znanja</a:t>
            </a:r>
          </a:p>
          <a:p>
            <a:r>
              <a:rPr lang="sl-SI" sz="2000" dirty="0"/>
              <a:t>Ocenjevalni </a:t>
            </a:r>
            <a:r>
              <a:rPr lang="sl-SI" sz="2000" dirty="0" smtClean="0"/>
              <a:t>list (</a:t>
            </a:r>
            <a:r>
              <a:rPr lang="sl-SI" sz="2000" dirty="0" err="1" smtClean="0"/>
              <a:t>Assessment</a:t>
            </a:r>
            <a:r>
              <a:rPr lang="sl-SI" sz="2000" dirty="0" smtClean="0"/>
              <a:t> form)</a:t>
            </a:r>
            <a:endParaRPr lang="sl-SI" sz="2000" dirty="0"/>
          </a:p>
          <a:p>
            <a:r>
              <a:rPr lang="sl-SI" sz="2000" dirty="0"/>
              <a:t>Potrdilo o izobraževanju in </a:t>
            </a:r>
            <a:r>
              <a:rPr lang="sl-SI" sz="2000" dirty="0" smtClean="0"/>
              <a:t>usposabljanju (</a:t>
            </a:r>
            <a:r>
              <a:rPr lang="sl-SI" sz="2000" dirty="0" err="1" smtClean="0"/>
              <a:t>Certificate</a:t>
            </a:r>
            <a:r>
              <a:rPr lang="sl-SI" sz="2000" dirty="0" smtClean="0"/>
              <a:t>)</a:t>
            </a:r>
            <a:endParaRPr lang="sl-SI" sz="2000" dirty="0"/>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3320584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a:t>
            </a:r>
            <a:r>
              <a:rPr lang="sl-SI" sz="2800" smtClean="0"/>
              <a:t>zaključek mobilnosti</a:t>
            </a:r>
            <a:endParaRPr lang="sl-SI" sz="2800" dirty="0"/>
          </a:p>
        </p:txBody>
      </p:sp>
      <p:sp>
        <p:nvSpPr>
          <p:cNvPr id="3" name="Označba mesta vsebine 2"/>
          <p:cNvSpPr>
            <a:spLocks noGrp="1"/>
          </p:cNvSpPr>
          <p:nvPr>
            <p:ph idx="1"/>
          </p:nvPr>
        </p:nvSpPr>
        <p:spPr>
          <a:xfrm>
            <a:off x="612019" y="1014143"/>
            <a:ext cx="9272208" cy="5843857"/>
          </a:xfrm>
        </p:spPr>
        <p:txBody>
          <a:bodyPr>
            <a:normAutofit/>
          </a:bodyPr>
          <a:lstStyle/>
          <a:p>
            <a:pPr marL="0" indent="0">
              <a:buNone/>
            </a:pPr>
            <a:endParaRPr lang="sl-SI" sz="2000" dirty="0" smtClean="0"/>
          </a:p>
          <a:p>
            <a:r>
              <a:rPr lang="sl-SI" sz="3200" dirty="0" smtClean="0">
                <a:solidFill>
                  <a:schemeClr val="accent1"/>
                </a:solidFill>
                <a:latin typeface="+mj-lt"/>
                <a:ea typeface="+mj-ea"/>
                <a:cs typeface="+mj-cs"/>
              </a:rPr>
              <a:t>Po mobilnosti</a:t>
            </a:r>
          </a:p>
          <a:p>
            <a:r>
              <a:rPr lang="sl-SI" sz="2000" dirty="0"/>
              <a:t>u</a:t>
            </a:r>
            <a:r>
              <a:rPr lang="sl-SI" sz="2000" dirty="0" smtClean="0"/>
              <a:t>čitelj </a:t>
            </a:r>
            <a:r>
              <a:rPr lang="sl-SI" sz="2000" dirty="0"/>
              <a:t>na BC Naklo ovrednoti ocenjene učne izide in udeležencu mobilnosti prizna novo pridobljeno znanje kot del rednega izobraževanja</a:t>
            </a:r>
          </a:p>
          <a:p>
            <a:r>
              <a:rPr lang="sl-SI" sz="2000" dirty="0" smtClean="0"/>
              <a:t>koordinator </a:t>
            </a:r>
            <a:r>
              <a:rPr lang="sl-SI" sz="2000" dirty="0"/>
              <a:t>mobilnosti na podlagi potrdila  preko Nacionalnega centra </a:t>
            </a:r>
            <a:r>
              <a:rPr lang="sl-SI" sz="2000" dirty="0" err="1"/>
              <a:t>Europass</a:t>
            </a:r>
            <a:r>
              <a:rPr lang="sl-SI" sz="2000" dirty="0"/>
              <a:t> v Sloveniji zagotovi </a:t>
            </a:r>
            <a:r>
              <a:rPr lang="sl-SI" sz="2000" dirty="0" err="1"/>
              <a:t>Europass</a:t>
            </a:r>
            <a:r>
              <a:rPr lang="sl-SI" sz="2000" dirty="0"/>
              <a:t> potrdilo za opravljeno mobilnost v tujini (temeljenji podatki o izobraževanju in usposabljanju z natančno opredeljeno vsebino)</a:t>
            </a:r>
          </a:p>
          <a:p>
            <a:r>
              <a:rPr lang="sl-SI" sz="2000" dirty="0"/>
              <a:t>-izpolnjevanje ankete</a:t>
            </a:r>
          </a:p>
          <a:p>
            <a:r>
              <a:rPr lang="sl-SI" sz="2000" dirty="0"/>
              <a:t>-ureditev vseh dokazil, računov </a:t>
            </a:r>
            <a:r>
              <a:rPr lang="sl-SI" sz="2000" dirty="0" smtClean="0"/>
              <a:t>itd.</a:t>
            </a:r>
            <a:endParaRPr lang="sl-SI" sz="2000" dirty="0"/>
          </a:p>
          <a:p>
            <a:r>
              <a:rPr lang="sl-SI" sz="2000" dirty="0"/>
              <a:t>-priprava končnega poročila</a:t>
            </a:r>
          </a:p>
          <a:p>
            <a:r>
              <a:rPr lang="sl-SI" sz="2000" dirty="0"/>
              <a:t>-vnos podatkov v </a:t>
            </a:r>
            <a:r>
              <a:rPr lang="sl-SI" sz="2000" dirty="0" err="1"/>
              <a:t>Mobility</a:t>
            </a:r>
            <a:r>
              <a:rPr lang="sl-SI" sz="2000" dirty="0"/>
              <a:t> </a:t>
            </a:r>
            <a:r>
              <a:rPr lang="sl-SI" sz="2000" dirty="0" err="1"/>
              <a:t>tool</a:t>
            </a:r>
            <a:endParaRPr lang="sl-SI" sz="2000" dirty="0"/>
          </a:p>
          <a:p>
            <a:r>
              <a:rPr lang="sl-SI" sz="2000" dirty="0"/>
              <a:t>-</a:t>
            </a:r>
            <a:r>
              <a:rPr lang="sl-SI" sz="2000" dirty="0" err="1"/>
              <a:t>diseminacija</a:t>
            </a:r>
            <a:r>
              <a:rPr lang="sl-SI" sz="2000" dirty="0"/>
              <a:t> – razširjanje rezultatov projekta </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174682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Priporočena literatura</a:t>
            </a:r>
            <a:endParaRPr lang="sl-SI" sz="2800" dirty="0"/>
          </a:p>
        </p:txBody>
      </p:sp>
      <p:sp>
        <p:nvSpPr>
          <p:cNvPr id="3" name="Označba mesta vsebine 2"/>
          <p:cNvSpPr>
            <a:spLocks noGrp="1"/>
          </p:cNvSpPr>
          <p:nvPr>
            <p:ph idx="1"/>
          </p:nvPr>
        </p:nvSpPr>
        <p:spPr>
          <a:xfrm>
            <a:off x="612019" y="1014143"/>
            <a:ext cx="9272208" cy="5843857"/>
          </a:xfrm>
        </p:spPr>
        <p:txBody>
          <a:bodyPr>
            <a:normAutofit/>
          </a:bodyPr>
          <a:lstStyle/>
          <a:p>
            <a:pPr marL="0" indent="0">
              <a:buNone/>
            </a:pPr>
            <a:endParaRPr lang="sl-SI" sz="2000" dirty="0" smtClean="0"/>
          </a:p>
          <a:p>
            <a:r>
              <a:rPr lang="sl-SI" sz="2000" dirty="0" smtClean="0"/>
              <a:t>Priročnik za uporabo ECVET orodij v projektih mobilnosti v PIU, 2014</a:t>
            </a:r>
          </a:p>
          <a:p>
            <a:r>
              <a:rPr lang="sl-SI" sz="2000" dirty="0" smtClean="0"/>
              <a:t>Razširjanje, raba in trajnost projektnih rezultatov, </a:t>
            </a:r>
            <a:r>
              <a:rPr lang="sl-SI" sz="2000" dirty="0" err="1" smtClean="0"/>
              <a:t>Cmepius</a:t>
            </a:r>
            <a:r>
              <a:rPr lang="sl-SI" sz="2000" dirty="0" smtClean="0"/>
              <a:t> 2016</a:t>
            </a:r>
            <a:endParaRPr lang="sl-SI" sz="2000" dirty="0"/>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2376024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endParaRPr lang="sl-SI" sz="2800" dirty="0"/>
          </a:p>
        </p:txBody>
      </p:sp>
      <p:sp>
        <p:nvSpPr>
          <p:cNvPr id="3" name="Označba mesta vsebine 2"/>
          <p:cNvSpPr>
            <a:spLocks noGrp="1"/>
          </p:cNvSpPr>
          <p:nvPr>
            <p:ph idx="1"/>
          </p:nvPr>
        </p:nvSpPr>
        <p:spPr>
          <a:xfrm>
            <a:off x="612019" y="1014143"/>
            <a:ext cx="9272208" cy="5843857"/>
          </a:xfrm>
        </p:spPr>
        <p:txBody>
          <a:bodyPr>
            <a:normAutofit/>
          </a:bodyPr>
          <a:lstStyle/>
          <a:p>
            <a:pPr marL="0" indent="0">
              <a:buNone/>
            </a:pPr>
            <a:endParaRPr lang="sl-SI" sz="2000" dirty="0" smtClean="0"/>
          </a:p>
          <a:p>
            <a:r>
              <a:rPr lang="sl-SI" sz="2000" dirty="0" smtClean="0"/>
              <a:t>Kontakt</a:t>
            </a:r>
          </a:p>
          <a:p>
            <a:pPr marL="0" indent="0">
              <a:buNone/>
            </a:pPr>
            <a:r>
              <a:rPr lang="sl-SI" sz="2000" dirty="0" smtClean="0"/>
              <a:t>Martina Kramarič</a:t>
            </a:r>
          </a:p>
          <a:p>
            <a:pPr marL="0" indent="0">
              <a:buNone/>
            </a:pPr>
            <a:r>
              <a:rPr lang="sl-SI" sz="2000" dirty="0" smtClean="0"/>
              <a:t>Biotehniški center Naklo</a:t>
            </a:r>
          </a:p>
          <a:p>
            <a:pPr marL="0" indent="0">
              <a:buNone/>
            </a:pPr>
            <a:r>
              <a:rPr lang="sl-SI" sz="2000" dirty="0" smtClean="0"/>
              <a:t>Strahinj 99</a:t>
            </a:r>
          </a:p>
          <a:p>
            <a:pPr marL="0" indent="0">
              <a:buNone/>
            </a:pPr>
            <a:r>
              <a:rPr lang="sl-SI" sz="2000" dirty="0" smtClean="0"/>
              <a:t>4202 Naklo</a:t>
            </a:r>
          </a:p>
          <a:p>
            <a:pPr marL="0" indent="0">
              <a:buNone/>
            </a:pPr>
            <a:r>
              <a:rPr lang="sl-SI" sz="2000" dirty="0" smtClean="0"/>
              <a:t>T: 04 277 21 01</a:t>
            </a:r>
          </a:p>
          <a:p>
            <a:pPr marL="0" indent="0">
              <a:buNone/>
            </a:pPr>
            <a:r>
              <a:rPr lang="sl-SI" sz="2000" dirty="0" smtClean="0"/>
              <a:t>E-mail: </a:t>
            </a:r>
            <a:r>
              <a:rPr lang="sl-SI" sz="2000" dirty="0" smtClean="0">
                <a:hlinkClick r:id="rId2"/>
              </a:rPr>
              <a:t>martina.kramaric@bc-naklo.si</a:t>
            </a:r>
            <a:endParaRPr lang="sl-SI" sz="2000" dirty="0" smtClean="0"/>
          </a:p>
          <a:p>
            <a:pPr marL="0" indent="0">
              <a:buNone/>
            </a:pPr>
            <a:r>
              <a:rPr lang="sl-SI" sz="2000" dirty="0" smtClean="0"/>
              <a:t>www.bc-naklo.si</a:t>
            </a:r>
            <a:endParaRPr lang="sl-SI" sz="2000" dirty="0"/>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3"/>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1264559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17715" y="842758"/>
            <a:ext cx="11865428" cy="574158"/>
          </a:xfrm>
        </p:spPr>
        <p:txBody>
          <a:bodyPr>
            <a:normAutofit/>
          </a:bodyPr>
          <a:lstStyle/>
          <a:p>
            <a:r>
              <a:rPr lang="sl-SI" sz="2800" dirty="0" smtClean="0"/>
              <a:t>Listina</a:t>
            </a:r>
            <a:r>
              <a:rPr lang="sl-SI" sz="2800" dirty="0">
                <a:solidFill>
                  <a:srgbClr val="EBEBEB">
                    <a:lumMod val="25000"/>
                  </a:srgbClr>
                </a:solidFill>
              </a:rPr>
              <a:t> </a:t>
            </a:r>
            <a:r>
              <a:rPr lang="sl-SI" sz="2800" dirty="0"/>
              <a:t>za mobilnost v poklicnem izobraževanju in usposabljanju </a:t>
            </a:r>
          </a:p>
        </p:txBody>
      </p:sp>
      <p:sp>
        <p:nvSpPr>
          <p:cNvPr id="3" name="Označba mesta vsebine 2"/>
          <p:cNvSpPr>
            <a:spLocks noGrp="1"/>
          </p:cNvSpPr>
          <p:nvPr>
            <p:ph idx="1"/>
          </p:nvPr>
        </p:nvSpPr>
        <p:spPr>
          <a:xfrm>
            <a:off x="677334" y="1763486"/>
            <a:ext cx="8596668" cy="4637313"/>
          </a:xfrm>
        </p:spPr>
        <p:txBody>
          <a:bodyPr>
            <a:normAutofit/>
          </a:bodyPr>
          <a:lstStyle/>
          <a:p>
            <a:pPr>
              <a:spcBef>
                <a:spcPct val="0"/>
              </a:spcBef>
            </a:pPr>
            <a:r>
              <a:rPr lang="sl-SI" sz="3200" dirty="0" smtClean="0">
                <a:solidFill>
                  <a:schemeClr val="accent1"/>
                </a:solidFill>
                <a:latin typeface="+mj-lt"/>
                <a:ea typeface="+mj-ea"/>
                <a:cs typeface="+mj-cs"/>
              </a:rPr>
              <a:t>namen</a:t>
            </a:r>
            <a:endParaRPr lang="sl-SI" sz="3200" dirty="0">
              <a:solidFill>
                <a:schemeClr val="accent1"/>
              </a:solidFill>
              <a:latin typeface="+mj-lt"/>
              <a:ea typeface="+mj-ea"/>
              <a:cs typeface="+mj-cs"/>
            </a:endParaRPr>
          </a:p>
          <a:p>
            <a:pPr marL="0" indent="0">
              <a:buNone/>
            </a:pPr>
            <a:r>
              <a:rPr lang="sl-SI" sz="2400" dirty="0" smtClean="0">
                <a:latin typeface="Calibri" panose="020F0502020204030204" pitchFamily="34" charset="0"/>
                <a:ea typeface="Calibri" panose="020F0502020204030204" pitchFamily="34" charset="0"/>
                <a:cs typeface="Times New Roman" panose="02020603050405020304" pitchFamily="18" charset="0"/>
              </a:rPr>
              <a:t>dokazana </a:t>
            </a:r>
            <a:r>
              <a:rPr lang="sl-SI" sz="2400" dirty="0">
                <a:latin typeface="Calibri" panose="020F0502020204030204" pitchFamily="34" charset="0"/>
                <a:ea typeface="Calibri" panose="020F0502020204030204" pitchFamily="34" charset="0"/>
                <a:cs typeface="Times New Roman" panose="02020603050405020304" pitchFamily="18" charset="0"/>
              </a:rPr>
              <a:t>kakovost pri večletni organizaciji mobilnosti za dijake/osebje v </a:t>
            </a:r>
            <a:r>
              <a:rPr lang="sl-SI" sz="2400" dirty="0" smtClean="0">
                <a:latin typeface="Calibri" panose="020F0502020204030204" pitchFamily="34" charset="0"/>
                <a:ea typeface="Calibri" panose="020F0502020204030204" pitchFamily="34" charset="0"/>
                <a:cs typeface="Times New Roman" panose="02020603050405020304" pitchFamily="18" charset="0"/>
              </a:rPr>
              <a:t>PIU</a:t>
            </a:r>
          </a:p>
          <a:p>
            <a:pPr marL="0" indent="0">
              <a:buNone/>
            </a:pPr>
            <a:endParaRPr lang="sl-SI"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l-SI" sz="2400" dirty="0" smtClean="0">
                <a:latin typeface="Calibri" panose="020F0502020204030204" pitchFamily="34" charset="0"/>
                <a:ea typeface="Calibri" panose="020F0502020204030204" pitchFamily="34" charset="0"/>
                <a:cs typeface="Times New Roman" panose="02020603050405020304" pitchFamily="18" charset="0"/>
              </a:rPr>
              <a:t>spodbuditi organizacije za </a:t>
            </a:r>
            <a:r>
              <a:rPr lang="sl-SI" sz="2400" dirty="0">
                <a:latin typeface="Calibri" panose="020F0502020204030204" pitchFamily="34" charset="0"/>
                <a:ea typeface="Calibri" panose="020F0502020204030204" pitchFamily="34" charset="0"/>
                <a:cs typeface="Times New Roman" panose="02020603050405020304" pitchFamily="18" charset="0"/>
              </a:rPr>
              <a:t>nadaljnji razvoj strategij evropske </a:t>
            </a:r>
            <a:r>
              <a:rPr lang="sl-SI" sz="2400" dirty="0" smtClean="0">
                <a:latin typeface="Calibri" panose="020F0502020204030204" pitchFamily="34" charset="0"/>
                <a:ea typeface="Calibri" panose="020F0502020204030204" pitchFamily="34" charset="0"/>
                <a:cs typeface="Times New Roman" panose="02020603050405020304" pitchFamily="18" charset="0"/>
              </a:rPr>
              <a:t>internacionalizacije do obdobja 2020</a:t>
            </a:r>
          </a:p>
          <a:p>
            <a:pPr marL="0" indent="0">
              <a:buNone/>
            </a:pPr>
            <a:endParaRPr lang="sl-SI"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l-SI" sz="2400" dirty="0">
                <a:latin typeface="Calibri" panose="020F0502020204030204" pitchFamily="34" charset="0"/>
                <a:ea typeface="Calibri" panose="020F0502020204030204" pitchFamily="34" charset="0"/>
                <a:cs typeface="Times New Roman" panose="02020603050405020304" pitchFamily="18" charset="0"/>
              </a:rPr>
              <a:t>P</a:t>
            </a:r>
            <a:r>
              <a:rPr lang="sl-SI" sz="2400" dirty="0" smtClean="0">
                <a:latin typeface="Calibri" panose="020F0502020204030204" pitchFamily="34" charset="0"/>
                <a:ea typeface="Calibri" panose="020F0502020204030204" pitchFamily="34" charset="0"/>
                <a:cs typeface="Times New Roman" panose="02020603050405020304" pitchFamily="18" charset="0"/>
              </a:rPr>
              <a:t>OENOSTAVLJEN </a:t>
            </a:r>
            <a:r>
              <a:rPr lang="sl-SI" sz="2400" dirty="0">
                <a:latin typeface="Calibri" panose="020F0502020204030204" pitchFamily="34" charset="0"/>
                <a:ea typeface="Calibri" panose="020F0502020204030204" pitchFamily="34" charset="0"/>
                <a:cs typeface="Times New Roman" panose="02020603050405020304" pitchFamily="18" charset="0"/>
              </a:rPr>
              <a:t>način </a:t>
            </a:r>
            <a:r>
              <a:rPr lang="sl-SI" sz="2400" dirty="0" smtClean="0">
                <a:latin typeface="Calibri" panose="020F0502020204030204" pitchFamily="34" charset="0"/>
                <a:ea typeface="Calibri" panose="020F0502020204030204" pitchFamily="34" charset="0"/>
                <a:cs typeface="Times New Roman" panose="02020603050405020304" pitchFamily="18" charset="0"/>
              </a:rPr>
              <a:t>prijava projektov </a:t>
            </a:r>
            <a:r>
              <a:rPr lang="sl-SI" sz="2400" dirty="0" err="1" smtClean="0">
                <a:latin typeface="Calibri" panose="020F0502020204030204" pitchFamily="34" charset="0"/>
                <a:ea typeface="Calibri" panose="020F0502020204030204" pitchFamily="34" charset="0"/>
                <a:cs typeface="Times New Roman" panose="02020603050405020304" pitchFamily="18" charset="0"/>
              </a:rPr>
              <a:t>Erasmus</a:t>
            </a:r>
            <a:r>
              <a:rPr lang="sl-SI" sz="2400" dirty="0" smtClean="0">
                <a:latin typeface="Calibri" panose="020F0502020204030204" pitchFamily="34" charset="0"/>
                <a:ea typeface="Calibri" panose="020F0502020204030204" pitchFamily="34" charset="0"/>
                <a:cs typeface="Times New Roman" panose="02020603050405020304" pitchFamily="18" charset="0"/>
              </a:rPr>
              <a:t>+  </a:t>
            </a:r>
            <a:r>
              <a:rPr lang="sl-SI" sz="2400" dirty="0">
                <a:latin typeface="Calibri" panose="020F0502020204030204" pitchFamily="34" charset="0"/>
                <a:ea typeface="Calibri" panose="020F0502020204030204" pitchFamily="34" charset="0"/>
                <a:cs typeface="Times New Roman" panose="02020603050405020304" pitchFamily="18" charset="0"/>
              </a:rPr>
              <a:t>KA1 </a:t>
            </a:r>
            <a:r>
              <a:rPr lang="sl-SI" sz="2400" dirty="0" smtClean="0">
                <a:latin typeface="Calibri" panose="020F0502020204030204" pitchFamily="34" charset="0"/>
                <a:ea typeface="Calibri" panose="020F0502020204030204" pitchFamily="34" charset="0"/>
                <a:cs typeface="Times New Roman" panose="02020603050405020304" pitchFamily="18" charset="0"/>
              </a:rPr>
              <a:t>– Učna mobilnost posameznikov, Mobilnost dijakov in osebja v PIU</a:t>
            </a:r>
            <a:endParaRPr lang="sl-SI"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spcBef>
                <a:spcPct val="0"/>
              </a:spcBef>
              <a:buNone/>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4" name="Slika 3"/>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245575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5925" y="929843"/>
            <a:ext cx="11865428" cy="574158"/>
          </a:xfrm>
        </p:spPr>
        <p:txBody>
          <a:bodyPr>
            <a:normAutofit/>
          </a:bodyPr>
          <a:lstStyle/>
          <a:p>
            <a:r>
              <a:rPr lang="sl-SI" sz="2800" dirty="0" smtClean="0"/>
              <a:t>Listina</a:t>
            </a:r>
            <a:r>
              <a:rPr lang="sl-SI" sz="2800" dirty="0">
                <a:solidFill>
                  <a:srgbClr val="EBEBEB">
                    <a:lumMod val="25000"/>
                  </a:srgbClr>
                </a:solidFill>
              </a:rPr>
              <a:t> </a:t>
            </a:r>
            <a:r>
              <a:rPr lang="sl-SI" sz="2800" dirty="0"/>
              <a:t>za mobilnost v poklicnem izobraževanju in usposabljanju </a:t>
            </a:r>
          </a:p>
        </p:txBody>
      </p:sp>
      <p:sp>
        <p:nvSpPr>
          <p:cNvPr id="3" name="Označba mesta vsebine 2"/>
          <p:cNvSpPr>
            <a:spLocks noGrp="1"/>
          </p:cNvSpPr>
          <p:nvPr>
            <p:ph idx="1"/>
          </p:nvPr>
        </p:nvSpPr>
        <p:spPr>
          <a:xfrm>
            <a:off x="279772" y="1776144"/>
            <a:ext cx="10856314" cy="6117771"/>
          </a:xfrm>
        </p:spPr>
        <p:txBody>
          <a:bodyPr>
            <a:normAutofit/>
          </a:bodyPr>
          <a:lstStyle/>
          <a:p>
            <a:pPr marL="0" indent="0">
              <a:buNone/>
            </a:pPr>
            <a:endParaRPr lang="en-US" dirty="0"/>
          </a:p>
          <a:p>
            <a:pPr>
              <a:spcBef>
                <a:spcPct val="0"/>
              </a:spcBef>
            </a:pPr>
            <a:r>
              <a:rPr lang="sl-SI" sz="3200" dirty="0" smtClean="0">
                <a:solidFill>
                  <a:schemeClr val="accent1"/>
                </a:solidFill>
                <a:latin typeface="+mj-lt"/>
                <a:ea typeface="+mj-ea"/>
                <a:cs typeface="+mj-cs"/>
              </a:rPr>
              <a:t>Potek pridobitve Listine in prijava projektnega predloga</a:t>
            </a:r>
          </a:p>
          <a:p>
            <a:pPr lvl="0"/>
            <a:r>
              <a:rPr lang="sl-SI" sz="2000" dirty="0"/>
              <a:t>december 2014 – razpis Evropske komisije za Listino </a:t>
            </a:r>
            <a:r>
              <a:rPr lang="sl-SI" sz="2000" dirty="0" err="1"/>
              <a:t>Erasmus</a:t>
            </a:r>
            <a:r>
              <a:rPr lang="sl-SI" sz="2000" dirty="0"/>
              <a:t>+ za mobilnost </a:t>
            </a:r>
            <a:r>
              <a:rPr lang="sl-SI" sz="2000" dirty="0" smtClean="0"/>
              <a:t>v PIU za </a:t>
            </a:r>
            <a:r>
              <a:rPr lang="sl-SI" sz="2000" dirty="0"/>
              <a:t>obdobje 2015-2020  </a:t>
            </a:r>
            <a:endParaRPr lang="sl-SI" sz="2000" dirty="0" smtClean="0"/>
          </a:p>
          <a:p>
            <a:pPr lvl="0"/>
            <a:r>
              <a:rPr lang="sl-SI" sz="2000" dirty="0" smtClean="0"/>
              <a:t>maj </a:t>
            </a:r>
            <a:r>
              <a:rPr lang="sl-SI" sz="2000" dirty="0"/>
              <a:t>2015 –  oddaja vloge za Listino</a:t>
            </a:r>
          </a:p>
          <a:p>
            <a:pPr lvl="0"/>
            <a:r>
              <a:rPr lang="sl-SI" sz="2000" dirty="0"/>
              <a:t>oktober 2015 – obvestilo o izboru</a:t>
            </a:r>
          </a:p>
          <a:p>
            <a:pPr lvl="0"/>
            <a:r>
              <a:rPr lang="sl-SI" sz="2000" dirty="0"/>
              <a:t>novembra 2015 – razpis </a:t>
            </a:r>
            <a:r>
              <a:rPr lang="sl-SI" sz="2000" dirty="0" err="1"/>
              <a:t>Erasmus</a:t>
            </a:r>
            <a:r>
              <a:rPr lang="sl-SI" sz="2000" dirty="0"/>
              <a:t>+ za KA1 Učna mobilnost posameznikov, Mobilnost dijakov in osebja v PIU z Listino mobilnosti </a:t>
            </a:r>
          </a:p>
          <a:p>
            <a:pPr lvl="0"/>
            <a:r>
              <a:rPr lang="sl-SI" sz="2000" dirty="0"/>
              <a:t>februar 2016 – oddaja vloge (poenostavljen obrazec)</a:t>
            </a:r>
          </a:p>
          <a:p>
            <a:pPr lvl="0"/>
            <a:r>
              <a:rPr lang="sl-SI" sz="2000" dirty="0"/>
              <a:t>čakamo na </a:t>
            </a:r>
            <a:r>
              <a:rPr lang="sl-SI" sz="2000" dirty="0" smtClean="0"/>
              <a:t>rezultate razpisa</a:t>
            </a:r>
          </a:p>
          <a:p>
            <a:pPr lvl="0"/>
            <a:r>
              <a:rPr lang="sl-SI" sz="2000" dirty="0" smtClean="0"/>
              <a:t>19</a:t>
            </a:r>
            <a:r>
              <a:rPr lang="sl-SI" sz="2000" dirty="0"/>
              <a:t>. maj 2016 – rok za prijavo za pridobitev Listine v okviru </a:t>
            </a:r>
            <a:r>
              <a:rPr lang="sl-SI" sz="2000" dirty="0" err="1"/>
              <a:t>Erasmus</a:t>
            </a:r>
            <a:r>
              <a:rPr lang="sl-SI" sz="2000" dirty="0"/>
              <a:t>+</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1944649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36171" y="929843"/>
            <a:ext cx="9546772" cy="574158"/>
          </a:xfrm>
        </p:spPr>
        <p:txBody>
          <a:bodyPr>
            <a:normAutofit/>
          </a:bodyPr>
          <a:lstStyle/>
          <a:p>
            <a:r>
              <a:rPr lang="sl-SI" sz="2800" dirty="0" smtClean="0"/>
              <a:t>Po odobritvi Listine </a:t>
            </a:r>
            <a:endParaRPr lang="sl-SI" sz="2800" dirty="0"/>
          </a:p>
        </p:txBody>
      </p:sp>
      <p:sp>
        <p:nvSpPr>
          <p:cNvPr id="3" name="Označba mesta vsebine 2"/>
          <p:cNvSpPr>
            <a:spLocks noGrp="1"/>
          </p:cNvSpPr>
          <p:nvPr>
            <p:ph idx="1"/>
          </p:nvPr>
        </p:nvSpPr>
        <p:spPr>
          <a:xfrm>
            <a:off x="699106" y="1861456"/>
            <a:ext cx="8596668" cy="6117771"/>
          </a:xfrm>
        </p:spPr>
        <p:txBody>
          <a:bodyPr>
            <a:normAutofit/>
          </a:bodyPr>
          <a:lstStyle/>
          <a:p>
            <a:pPr marL="0" indent="0">
              <a:buNone/>
            </a:pPr>
            <a:endParaRPr lang="en-US" dirty="0"/>
          </a:p>
          <a:p>
            <a:pPr>
              <a:spcBef>
                <a:spcPct val="0"/>
              </a:spcBef>
            </a:pPr>
            <a:r>
              <a:rPr lang="sl-SI" sz="3200" dirty="0" smtClean="0">
                <a:solidFill>
                  <a:schemeClr val="accent1"/>
                </a:solidFill>
                <a:latin typeface="+mj-lt"/>
                <a:ea typeface="+mj-ea"/>
                <a:cs typeface="+mj-cs"/>
              </a:rPr>
              <a:t>Priprava projektnega predloga </a:t>
            </a:r>
          </a:p>
          <a:p>
            <a:pPr>
              <a:spcBef>
                <a:spcPct val="0"/>
              </a:spcBef>
            </a:pPr>
            <a:r>
              <a:rPr lang="sl-SI" sz="2000" dirty="0" smtClean="0">
                <a:latin typeface="Calibri" panose="020F0502020204030204" pitchFamily="34" charset="0"/>
                <a:ea typeface="Calibri" panose="020F0502020204030204" pitchFamily="34" charset="0"/>
                <a:cs typeface="Times New Roman" panose="02020603050405020304" pitchFamily="18" charset="0"/>
              </a:rPr>
              <a:t>priprava </a:t>
            </a:r>
            <a:r>
              <a:rPr lang="sl-SI" sz="2000" dirty="0">
                <a:latin typeface="Calibri" panose="020F0502020204030204" pitchFamily="34" charset="0"/>
                <a:ea typeface="Calibri" panose="020F0502020204030204" pitchFamily="34" charset="0"/>
                <a:cs typeface="Times New Roman" panose="02020603050405020304" pitchFamily="18" charset="0"/>
              </a:rPr>
              <a:t>in oddaja vloge (poenostavljen obrazec zaradi pridobljene listine) na razpis v okviru </a:t>
            </a:r>
            <a:r>
              <a:rPr lang="sl-SI" sz="2000" dirty="0" err="1">
                <a:latin typeface="Calibri" panose="020F0502020204030204" pitchFamily="34" charset="0"/>
                <a:ea typeface="Calibri" panose="020F0502020204030204" pitchFamily="34" charset="0"/>
                <a:cs typeface="Times New Roman" panose="02020603050405020304" pitchFamily="18" charset="0"/>
              </a:rPr>
              <a:t>Erasmus</a:t>
            </a:r>
            <a:r>
              <a:rPr lang="sl-SI" sz="2000" dirty="0">
                <a:latin typeface="Calibri" panose="020F0502020204030204" pitchFamily="34" charset="0"/>
                <a:ea typeface="Calibri" panose="020F0502020204030204" pitchFamily="34" charset="0"/>
                <a:cs typeface="Times New Roman" panose="02020603050405020304" pitchFamily="18" charset="0"/>
              </a:rPr>
              <a:t>+ KA1 Učna mobilnost posameznikov, Mobilnost dijakov in osebja v PIU</a:t>
            </a:r>
          </a:p>
          <a:p>
            <a:r>
              <a:rPr lang="sl-SI" sz="2000" dirty="0" smtClean="0">
                <a:latin typeface="Calibri" panose="020F0502020204030204" pitchFamily="34" charset="0"/>
                <a:ea typeface="Calibri" panose="020F0502020204030204" pitchFamily="34" charset="0"/>
                <a:cs typeface="Times New Roman" panose="02020603050405020304" pitchFamily="18" charset="0"/>
              </a:rPr>
              <a:t>že </a:t>
            </a:r>
            <a:r>
              <a:rPr lang="sl-SI" sz="2000" dirty="0">
                <a:latin typeface="Calibri" panose="020F0502020204030204" pitchFamily="34" charset="0"/>
                <a:ea typeface="Calibri" panose="020F0502020204030204" pitchFamily="34" charset="0"/>
                <a:cs typeface="Times New Roman" panose="02020603050405020304" pitchFamily="18" charset="0"/>
              </a:rPr>
              <a:t>v času priprave projektnega predloga se s partnerskimi organizacijami podpiše </a:t>
            </a:r>
            <a:r>
              <a:rPr lang="sl-SI" sz="2000" b="1" dirty="0">
                <a:latin typeface="Calibri" panose="020F0502020204030204" pitchFamily="34" charset="0"/>
                <a:ea typeface="Calibri" panose="020F0502020204030204" pitchFamily="34" charset="0"/>
                <a:cs typeface="Times New Roman" panose="02020603050405020304" pitchFamily="18" charset="0"/>
              </a:rPr>
              <a:t>Sporazumov o</a:t>
            </a:r>
            <a:r>
              <a:rPr lang="sl-SI" sz="2000" dirty="0">
                <a:latin typeface="Calibri" panose="020F0502020204030204" pitchFamily="34" charset="0"/>
                <a:ea typeface="Calibri" panose="020F0502020204030204" pitchFamily="34" charset="0"/>
                <a:cs typeface="Times New Roman" panose="02020603050405020304" pitchFamily="18" charset="0"/>
              </a:rPr>
              <a:t> </a:t>
            </a:r>
            <a:r>
              <a:rPr lang="sl-SI" sz="2000" b="1" dirty="0" smtClean="0">
                <a:latin typeface="Calibri" panose="020F0502020204030204" pitchFamily="34" charset="0"/>
                <a:ea typeface="Calibri" panose="020F0502020204030204" pitchFamily="34" charset="0"/>
                <a:cs typeface="Times New Roman" panose="02020603050405020304" pitchFamily="18" charset="0"/>
              </a:rPr>
              <a:t>sodelovanju – Memorandum </a:t>
            </a:r>
            <a:r>
              <a:rPr lang="sl-SI" sz="2000" b="1" dirty="0" err="1" smtClean="0">
                <a:latin typeface="Calibri" panose="020F0502020204030204" pitchFamily="34" charset="0"/>
                <a:ea typeface="Calibri" panose="020F0502020204030204" pitchFamily="34" charset="0"/>
                <a:cs typeface="Times New Roman" panose="02020603050405020304" pitchFamily="18" charset="0"/>
              </a:rPr>
              <a:t>of</a:t>
            </a:r>
            <a:r>
              <a:rPr lang="sl-SI" sz="2000" b="1" dirty="0" smtClean="0">
                <a:latin typeface="Calibri" panose="020F0502020204030204" pitchFamily="34" charset="0"/>
                <a:ea typeface="Calibri" panose="020F0502020204030204" pitchFamily="34" charset="0"/>
                <a:cs typeface="Times New Roman" panose="02020603050405020304" pitchFamily="18" charset="0"/>
              </a:rPr>
              <a:t> </a:t>
            </a:r>
            <a:r>
              <a:rPr lang="sl-SI" sz="2000" b="1" dirty="0" err="1" smtClean="0">
                <a:latin typeface="Calibri" panose="020F0502020204030204" pitchFamily="34" charset="0"/>
                <a:ea typeface="Calibri" panose="020F0502020204030204" pitchFamily="34" charset="0"/>
                <a:cs typeface="Times New Roman" panose="02020603050405020304" pitchFamily="18" charset="0"/>
              </a:rPr>
              <a:t>Understanding</a:t>
            </a:r>
            <a:r>
              <a:rPr lang="sl-SI" sz="2000" b="1" dirty="0" smtClean="0">
                <a:latin typeface="Calibri" panose="020F0502020204030204" pitchFamily="34" charset="0"/>
                <a:ea typeface="Calibri" panose="020F0502020204030204" pitchFamily="34" charset="0"/>
                <a:cs typeface="Times New Roman" panose="02020603050405020304" pitchFamily="18" charset="0"/>
              </a:rPr>
              <a:t> </a:t>
            </a:r>
            <a:r>
              <a:rPr lang="sl-SI" sz="2000" dirty="0">
                <a:latin typeface="Calibri" panose="020F0502020204030204" pitchFamily="34" charset="0"/>
                <a:ea typeface="Calibri" panose="020F0502020204030204" pitchFamily="34" charset="0"/>
                <a:cs typeface="Times New Roman" panose="02020603050405020304" pitchFamily="18" charset="0"/>
              </a:rPr>
              <a:t>(pri VŽU pisma o nameri) s partnerskimi organizacijami v tujini (podatki obeh organizacij, veljavnost in cilji sporazuma, področja sodelovanja, odgovornost obeh organizacij, postopke ocenjevanja, vrednotenje in priznavanje pridobljenih kompetenc, postopek poročanja, proces evalvacije, </a:t>
            </a:r>
            <a:r>
              <a:rPr lang="sl-SI" sz="2000" dirty="0" smtClean="0">
                <a:latin typeface="Calibri" panose="020F0502020204030204" pitchFamily="34" charset="0"/>
                <a:ea typeface="Calibri" panose="020F0502020204030204" pitchFamily="34" charset="0"/>
                <a:cs typeface="Times New Roman" panose="02020603050405020304" pitchFamily="18" charset="0"/>
              </a:rPr>
              <a:t>dokumenti </a:t>
            </a:r>
            <a:r>
              <a:rPr lang="sl-SI" sz="2000" dirty="0">
                <a:latin typeface="Calibri" panose="020F0502020204030204" pitchFamily="34" charset="0"/>
                <a:ea typeface="Calibri" panose="020F0502020204030204" pitchFamily="34" charset="0"/>
                <a:cs typeface="Times New Roman" panose="02020603050405020304" pitchFamily="18" charset="0"/>
              </a:rPr>
              <a:t>pripravljeni pred, med in po zaključeni </a:t>
            </a:r>
            <a:r>
              <a:rPr lang="sl-SI" sz="2000" dirty="0" smtClean="0">
                <a:latin typeface="Calibri" panose="020F0502020204030204" pitchFamily="34" charset="0"/>
                <a:ea typeface="Calibri" panose="020F0502020204030204" pitchFamily="34" charset="0"/>
                <a:cs typeface="Times New Roman" panose="02020603050405020304" pitchFamily="18" charset="0"/>
              </a:rPr>
              <a:t>mobilnosti, podpise </a:t>
            </a:r>
            <a:r>
              <a:rPr lang="sl-SI" sz="2000" dirty="0">
                <a:latin typeface="Calibri" panose="020F0502020204030204" pitchFamily="34" charset="0"/>
                <a:ea typeface="Calibri" panose="020F0502020204030204" pitchFamily="34" charset="0"/>
                <a:cs typeface="Times New Roman" panose="02020603050405020304" pitchFamily="18" charset="0"/>
              </a:rPr>
              <a:t>odgovornih oseb, </a:t>
            </a:r>
            <a:r>
              <a:rPr lang="sl-SI" sz="2000" dirty="0" smtClean="0">
                <a:latin typeface="Calibri" panose="020F0502020204030204" pitchFamily="34" charset="0"/>
                <a:ea typeface="Calibri" panose="020F0502020204030204" pitchFamily="34" charset="0"/>
                <a:cs typeface="Times New Roman" panose="02020603050405020304" pitchFamily="18" charset="0"/>
              </a:rPr>
              <a:t>)</a:t>
            </a:r>
            <a:endParaRPr lang="sl-SI" sz="2000" dirty="0">
              <a:latin typeface="Calibri" panose="020F0502020204030204" pitchFamily="34" charset="0"/>
              <a:ea typeface="Calibri" panose="020F0502020204030204" pitchFamily="34" charset="0"/>
              <a:cs typeface="Times New Roman" panose="02020603050405020304" pitchFamily="18" charset="0"/>
            </a:endParaRP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4139248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9105" y="929843"/>
            <a:ext cx="9185123" cy="574158"/>
          </a:xfrm>
        </p:spPr>
        <p:txBody>
          <a:bodyPr>
            <a:normAutofit/>
          </a:bodyPr>
          <a:lstStyle/>
          <a:p>
            <a:r>
              <a:rPr lang="sl-SI" sz="2800" dirty="0" smtClean="0"/>
              <a:t>Po odobritvi projekta</a:t>
            </a:r>
            <a:endParaRPr lang="sl-SI" sz="2800" dirty="0"/>
          </a:p>
        </p:txBody>
      </p:sp>
      <p:sp>
        <p:nvSpPr>
          <p:cNvPr id="3" name="Označba mesta vsebine 2"/>
          <p:cNvSpPr>
            <a:spLocks noGrp="1"/>
          </p:cNvSpPr>
          <p:nvPr>
            <p:ph idx="1"/>
          </p:nvPr>
        </p:nvSpPr>
        <p:spPr>
          <a:xfrm>
            <a:off x="699106" y="929844"/>
            <a:ext cx="8596668" cy="7049384"/>
          </a:xfrm>
        </p:spPr>
        <p:txBody>
          <a:bodyPr>
            <a:normAutofit/>
          </a:bodyPr>
          <a:lstStyle/>
          <a:p>
            <a:pPr marL="0" indent="0">
              <a:buNone/>
            </a:pPr>
            <a:endParaRPr lang="en-US" dirty="0"/>
          </a:p>
          <a:p>
            <a:r>
              <a:rPr lang="sl-SI" sz="2000" dirty="0" smtClean="0"/>
              <a:t>podpis Sporazuma o dotaciji z NA CMEPIUS</a:t>
            </a:r>
          </a:p>
          <a:p>
            <a:pPr marL="0" indent="0">
              <a:buNone/>
            </a:pPr>
            <a:endParaRPr lang="sl-SI" sz="2000" dirty="0" smtClean="0"/>
          </a:p>
          <a:p>
            <a:r>
              <a:rPr lang="sl-SI" sz="3200" dirty="0">
                <a:solidFill>
                  <a:schemeClr val="accent1"/>
                </a:solidFill>
                <a:latin typeface="+mj-lt"/>
                <a:ea typeface="+mj-ea"/>
                <a:cs typeface="+mj-cs"/>
              </a:rPr>
              <a:t>Načrtovanje mobilnosti</a:t>
            </a:r>
          </a:p>
          <a:p>
            <a:r>
              <a:rPr lang="sl-SI" sz="2000" dirty="0"/>
              <a:t>p</a:t>
            </a:r>
            <a:r>
              <a:rPr lang="sl-SI" sz="2000" dirty="0" smtClean="0"/>
              <a:t>laniranje terminov in trajanje mobilnosti in </a:t>
            </a:r>
            <a:r>
              <a:rPr lang="sl-SI" sz="2000" dirty="0"/>
              <a:t>število udeležencev na podlagi sporazumov o sodelovanju s partnerskimi organizacijami</a:t>
            </a:r>
          </a:p>
          <a:p>
            <a:r>
              <a:rPr lang="sl-SI" sz="2000" dirty="0" smtClean="0"/>
              <a:t>obvesti </a:t>
            </a:r>
            <a:r>
              <a:rPr lang="sl-SI" sz="2000" dirty="0"/>
              <a:t>se partnerske organizacije in </a:t>
            </a:r>
            <a:r>
              <a:rPr lang="sl-SI" sz="2000" dirty="0" smtClean="0"/>
              <a:t>se z njimi uskladi termine, trajanje in </a:t>
            </a:r>
            <a:r>
              <a:rPr lang="sl-SI" sz="2000" dirty="0"/>
              <a:t>št. </a:t>
            </a:r>
            <a:r>
              <a:rPr lang="sl-SI" sz="2000" dirty="0" smtClean="0"/>
              <a:t>udeležencev mobilnosti</a:t>
            </a:r>
            <a:endParaRPr lang="sl-SI" sz="2000" dirty="0"/>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2067586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9105" y="929843"/>
            <a:ext cx="9185123" cy="574158"/>
          </a:xfrm>
        </p:spPr>
        <p:txBody>
          <a:bodyPr>
            <a:normAutofit/>
          </a:bodyPr>
          <a:lstStyle/>
          <a:p>
            <a:r>
              <a:rPr lang="sl-SI" sz="2800" dirty="0" smtClean="0"/>
              <a:t>FAZA: priprava mobilnosti</a:t>
            </a:r>
            <a:endParaRPr lang="sl-SI" sz="2800" dirty="0"/>
          </a:p>
        </p:txBody>
      </p:sp>
      <p:sp>
        <p:nvSpPr>
          <p:cNvPr id="3" name="Označba mesta vsebine 2"/>
          <p:cNvSpPr>
            <a:spLocks noGrp="1"/>
          </p:cNvSpPr>
          <p:nvPr>
            <p:ph idx="1"/>
          </p:nvPr>
        </p:nvSpPr>
        <p:spPr>
          <a:xfrm>
            <a:off x="612021" y="1776730"/>
            <a:ext cx="8596668" cy="4800599"/>
          </a:xfrm>
        </p:spPr>
        <p:txBody>
          <a:bodyPr>
            <a:normAutofit/>
          </a:bodyPr>
          <a:lstStyle/>
          <a:p>
            <a:pPr marL="0" indent="0">
              <a:buNone/>
            </a:pPr>
            <a:endParaRPr lang="en-US" dirty="0"/>
          </a:p>
          <a:p>
            <a:pPr marL="0" indent="0">
              <a:buNone/>
            </a:pPr>
            <a:endParaRPr lang="sl-SI" sz="2000" dirty="0" smtClean="0"/>
          </a:p>
          <a:p>
            <a:r>
              <a:rPr lang="sl-SI" sz="3200" dirty="0" smtClean="0">
                <a:solidFill>
                  <a:schemeClr val="accent1"/>
                </a:solidFill>
                <a:latin typeface="+mj-lt"/>
                <a:ea typeface="+mj-ea"/>
                <a:cs typeface="+mj-cs"/>
              </a:rPr>
              <a:t>Interni razpis in izbor udeležencev</a:t>
            </a:r>
            <a:endParaRPr lang="sl-SI" sz="3200" dirty="0">
              <a:solidFill>
                <a:schemeClr val="accent1"/>
              </a:solidFill>
              <a:latin typeface="+mj-lt"/>
              <a:ea typeface="+mj-ea"/>
              <a:cs typeface="+mj-cs"/>
            </a:endParaRPr>
          </a:p>
          <a:p>
            <a:endParaRPr lang="sl-SI" sz="2000" dirty="0" smtClean="0"/>
          </a:p>
          <a:p>
            <a:r>
              <a:rPr lang="sl-SI" sz="2000" dirty="0"/>
              <a:t>p</a:t>
            </a:r>
            <a:r>
              <a:rPr lang="sl-SI" sz="2000" dirty="0" smtClean="0"/>
              <a:t>ripravi </a:t>
            </a:r>
            <a:r>
              <a:rPr lang="sl-SI" sz="2000" dirty="0"/>
              <a:t>interni razpis za odobrena mesta mobilnosti (spletna stran</a:t>
            </a:r>
            <a:r>
              <a:rPr lang="sl-SI" sz="2000" dirty="0" smtClean="0"/>
              <a:t>, razredi, </a:t>
            </a:r>
            <a:r>
              <a:rPr lang="sl-SI" sz="2000" dirty="0"/>
              <a:t>oglasne deske, zbornica, pedagoške konference, e-pošta)</a:t>
            </a:r>
          </a:p>
          <a:p>
            <a:r>
              <a:rPr lang="sl-SI" sz="2000" dirty="0" smtClean="0"/>
              <a:t>komisija </a:t>
            </a:r>
            <a:r>
              <a:rPr lang="sl-SI" sz="2000" dirty="0"/>
              <a:t>obravnava prijete prijave na podlagi določenih kriterijev</a:t>
            </a:r>
          </a:p>
          <a:p>
            <a:r>
              <a:rPr lang="sl-SI" sz="2000" dirty="0" smtClean="0"/>
              <a:t>vsi </a:t>
            </a:r>
            <a:r>
              <a:rPr lang="sl-SI" sz="2000" dirty="0"/>
              <a:t>enake možnosti brez diskriminacije</a:t>
            </a:r>
          </a:p>
          <a:p>
            <a:r>
              <a:rPr lang="sl-SI" sz="2000" dirty="0" smtClean="0"/>
              <a:t>obvestilo </a:t>
            </a:r>
            <a:r>
              <a:rPr lang="sl-SI" sz="2000" dirty="0"/>
              <a:t>o izboru oz. </a:t>
            </a:r>
            <a:r>
              <a:rPr lang="sl-SI" sz="2000" dirty="0" err="1"/>
              <a:t>neizboru</a:t>
            </a:r>
            <a:r>
              <a:rPr lang="sl-SI" sz="2000" dirty="0"/>
              <a:t> kandidatov in priprava rezervne liste</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535176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9105" y="929843"/>
            <a:ext cx="9185123" cy="574158"/>
          </a:xfrm>
        </p:spPr>
        <p:txBody>
          <a:bodyPr>
            <a:normAutofit fontScale="90000"/>
          </a:bodyPr>
          <a:lstStyle/>
          <a:p>
            <a:r>
              <a:rPr lang="sl-SI" sz="2800" dirty="0" smtClean="0"/>
              <a:t>Po izboru udeležencev mobilnosti</a:t>
            </a:r>
            <a:br>
              <a:rPr lang="sl-SI" sz="2800" dirty="0" smtClean="0"/>
            </a:br>
            <a:r>
              <a:rPr lang="sl-SI" sz="2800" dirty="0" smtClean="0"/>
              <a:t>FAZA: priprava mobilnosti</a:t>
            </a:r>
            <a:endParaRPr lang="sl-SI" sz="2800" dirty="0"/>
          </a:p>
        </p:txBody>
      </p:sp>
      <p:sp>
        <p:nvSpPr>
          <p:cNvPr id="3" name="Označba mesta vsebine 2"/>
          <p:cNvSpPr>
            <a:spLocks noGrp="1"/>
          </p:cNvSpPr>
          <p:nvPr>
            <p:ph idx="1"/>
          </p:nvPr>
        </p:nvSpPr>
        <p:spPr>
          <a:xfrm>
            <a:off x="612021" y="1828800"/>
            <a:ext cx="8596668" cy="4748530"/>
          </a:xfrm>
        </p:spPr>
        <p:txBody>
          <a:bodyPr>
            <a:normAutofit/>
          </a:bodyPr>
          <a:lstStyle/>
          <a:p>
            <a:pPr marL="0" indent="0">
              <a:buNone/>
            </a:pPr>
            <a:r>
              <a:rPr lang="sl-SI" dirty="0" smtClean="0"/>
              <a:t>BC Naklo s partnersko organizacijo natančno opredeli program usposabljanja: učne enote (</a:t>
            </a:r>
            <a:r>
              <a:rPr lang="sl-SI" dirty="0" err="1" smtClean="0"/>
              <a:t>learning</a:t>
            </a:r>
            <a:r>
              <a:rPr lang="sl-SI" dirty="0" smtClean="0"/>
              <a:t> </a:t>
            </a:r>
            <a:r>
              <a:rPr lang="sl-SI" dirty="0" err="1" smtClean="0"/>
              <a:t>units</a:t>
            </a:r>
            <a:r>
              <a:rPr lang="sl-SI" dirty="0" smtClean="0"/>
              <a:t>), učne izide (</a:t>
            </a:r>
            <a:r>
              <a:rPr lang="sl-SI" dirty="0" err="1" smtClean="0"/>
              <a:t>learning</a:t>
            </a:r>
            <a:r>
              <a:rPr lang="sl-SI" dirty="0" smtClean="0"/>
              <a:t> </a:t>
            </a:r>
            <a:r>
              <a:rPr lang="sl-SI" dirty="0" err="1" smtClean="0"/>
              <a:t>outcomes</a:t>
            </a:r>
            <a:r>
              <a:rPr lang="sl-SI" dirty="0" smtClean="0"/>
              <a:t>), načine </a:t>
            </a:r>
            <a:r>
              <a:rPr lang="sl-SI" dirty="0"/>
              <a:t>in </a:t>
            </a:r>
            <a:r>
              <a:rPr lang="sl-SI" dirty="0" smtClean="0"/>
              <a:t>kriterije ocenjevanja. Program usposabljanja se vključi v Učno pogodbo.</a:t>
            </a:r>
            <a:endParaRPr lang="en-US" dirty="0"/>
          </a:p>
          <a:p>
            <a:pPr marL="0" indent="0">
              <a:buNone/>
            </a:pPr>
            <a:endParaRPr lang="sl-SI" sz="2000" dirty="0" smtClean="0"/>
          </a:p>
          <a:p>
            <a:r>
              <a:rPr lang="sl-SI" sz="3200" dirty="0" smtClean="0">
                <a:solidFill>
                  <a:schemeClr val="accent1"/>
                </a:solidFill>
                <a:latin typeface="+mj-lt"/>
                <a:ea typeface="+mj-ea"/>
                <a:cs typeface="+mj-cs"/>
              </a:rPr>
              <a:t>Učna pogodba (</a:t>
            </a:r>
            <a:r>
              <a:rPr lang="sl-SI" sz="3200" dirty="0" err="1" smtClean="0">
                <a:solidFill>
                  <a:schemeClr val="accent1"/>
                </a:solidFill>
                <a:latin typeface="+mj-lt"/>
                <a:ea typeface="+mj-ea"/>
                <a:cs typeface="+mj-cs"/>
              </a:rPr>
              <a:t>Learning</a:t>
            </a:r>
            <a:r>
              <a:rPr lang="sl-SI" sz="3200" dirty="0" smtClean="0">
                <a:solidFill>
                  <a:schemeClr val="accent1"/>
                </a:solidFill>
                <a:latin typeface="+mj-lt"/>
                <a:ea typeface="+mj-ea"/>
                <a:cs typeface="+mj-cs"/>
              </a:rPr>
              <a:t> </a:t>
            </a:r>
            <a:r>
              <a:rPr lang="sl-SI" sz="3200" dirty="0" err="1" smtClean="0">
                <a:solidFill>
                  <a:schemeClr val="accent1"/>
                </a:solidFill>
                <a:latin typeface="+mj-lt"/>
                <a:ea typeface="+mj-ea"/>
                <a:cs typeface="+mj-cs"/>
              </a:rPr>
              <a:t>Agreement</a:t>
            </a:r>
            <a:r>
              <a:rPr lang="sl-SI" sz="3200" dirty="0" smtClean="0">
                <a:solidFill>
                  <a:schemeClr val="accent1"/>
                </a:solidFill>
                <a:latin typeface="+mj-lt"/>
                <a:ea typeface="+mj-ea"/>
                <a:cs typeface="+mj-cs"/>
              </a:rPr>
              <a:t>)</a:t>
            </a:r>
            <a:endParaRPr lang="sl-SI" sz="3200" dirty="0">
              <a:solidFill>
                <a:schemeClr val="accent1"/>
              </a:solidFill>
              <a:latin typeface="+mj-lt"/>
              <a:ea typeface="+mj-ea"/>
              <a:cs typeface="+mj-cs"/>
            </a:endParaRPr>
          </a:p>
          <a:p>
            <a:r>
              <a:rPr lang="sl-SI" sz="2000" dirty="0" smtClean="0"/>
              <a:t>Med BC Naklo, partnersko organizacijo in udeležencem. Vključuje ime udeleženca, podatke organizacije pošiljateljice, podatke partnerske organizacije, program usposabljanja, nadzor mobilnosti, vrednotenje mobilnosti</a:t>
            </a:r>
          </a:p>
          <a:p>
            <a:r>
              <a:rPr lang="sl-SI" sz="2000" dirty="0">
                <a:latin typeface="Calibri" panose="020F0502020204030204" pitchFamily="34" charset="0"/>
                <a:ea typeface="Calibri" panose="020F0502020204030204" pitchFamily="34" charset="0"/>
                <a:cs typeface="Times New Roman" panose="02020603050405020304" pitchFamily="18" charset="0"/>
              </a:rPr>
              <a:t>N</a:t>
            </a:r>
            <a:r>
              <a:rPr lang="sl-SI" sz="2000" dirty="0" smtClean="0">
                <a:latin typeface="Calibri" panose="020F0502020204030204" pitchFamily="34" charset="0"/>
                <a:ea typeface="Calibri" panose="020F0502020204030204" pitchFamily="34" charset="0"/>
                <a:cs typeface="Times New Roman" panose="02020603050405020304" pitchFamily="18" charset="0"/>
              </a:rPr>
              <a:t>amen pogodbe: mentor/učitelj </a:t>
            </a:r>
            <a:r>
              <a:rPr lang="sl-SI" sz="2000" dirty="0">
                <a:latin typeface="Calibri" panose="020F0502020204030204" pitchFamily="34" charset="0"/>
                <a:ea typeface="Calibri" panose="020F0502020204030204" pitchFamily="34" charset="0"/>
                <a:cs typeface="Times New Roman" panose="02020603050405020304" pitchFamily="18" charset="0"/>
              </a:rPr>
              <a:t>v tujini oceni dijaka na podlagi dogovorjenih učnih izidov, metod in kriterijev ocenjevanja. Učitelj na BC Naklo zna kasneje ovrednotiti ocenjene učne izide in prizna novo pridobljeno znanje kot del rednega izobraževanja</a:t>
            </a:r>
          </a:p>
          <a:p>
            <a:endParaRPr lang="sl-SI" sz="2000" dirty="0" smtClean="0"/>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1777555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priprava mobilnosti</a:t>
            </a:r>
            <a:endParaRPr lang="sl-SI" sz="2800" dirty="0"/>
          </a:p>
        </p:txBody>
      </p:sp>
      <p:sp>
        <p:nvSpPr>
          <p:cNvPr id="3" name="Označba mesta vsebine 2"/>
          <p:cNvSpPr>
            <a:spLocks noGrp="1"/>
          </p:cNvSpPr>
          <p:nvPr>
            <p:ph idx="1"/>
          </p:nvPr>
        </p:nvSpPr>
        <p:spPr>
          <a:xfrm>
            <a:off x="612019" y="1040664"/>
            <a:ext cx="9272208" cy="5817336"/>
          </a:xfrm>
        </p:spPr>
        <p:txBody>
          <a:bodyPr>
            <a:normAutofit fontScale="62500" lnSpcReduction="20000"/>
          </a:bodyPr>
          <a:lstStyle/>
          <a:p>
            <a:pPr marL="0" indent="0">
              <a:buNone/>
            </a:pPr>
            <a:endParaRPr lang="sl-SI" sz="2000" dirty="0" smtClean="0"/>
          </a:p>
          <a:p>
            <a:r>
              <a:rPr lang="sl-SI" sz="3200" dirty="0" smtClean="0">
                <a:solidFill>
                  <a:schemeClr val="accent1"/>
                </a:solidFill>
                <a:latin typeface="+mj-lt"/>
                <a:ea typeface="+mj-ea"/>
                <a:cs typeface="+mj-cs"/>
              </a:rPr>
              <a:t>Učna pogodba – </a:t>
            </a:r>
          </a:p>
          <a:p>
            <a:pPr marL="0" indent="0">
              <a:buNone/>
            </a:pPr>
            <a:r>
              <a:rPr lang="sl-SI" sz="3200" dirty="0" smtClean="0">
                <a:solidFill>
                  <a:schemeClr val="accent1"/>
                </a:solidFill>
                <a:latin typeface="+mj-lt"/>
                <a:ea typeface="+mj-ea"/>
                <a:cs typeface="+mj-cs"/>
              </a:rPr>
              <a:t>     Oblikovanje programa usposabljanja po priporočilo ECVET orodja</a:t>
            </a:r>
          </a:p>
          <a:p>
            <a:pPr marL="0" indent="0">
              <a:buNone/>
            </a:pPr>
            <a:r>
              <a:rPr lang="sl-SI" sz="2300" dirty="0" smtClean="0"/>
              <a:t>UČNA </a:t>
            </a:r>
            <a:r>
              <a:rPr lang="sl-SI" sz="2300" dirty="0"/>
              <a:t>ENOTA</a:t>
            </a:r>
          </a:p>
          <a:p>
            <a:r>
              <a:rPr lang="sl-SI" sz="2300" dirty="0"/>
              <a:t>Ime učne enote</a:t>
            </a:r>
          </a:p>
          <a:p>
            <a:r>
              <a:rPr lang="sl-SI" sz="2300" dirty="0"/>
              <a:t>Ime izobraževalnega programa, na katerega se učna enota nanaša</a:t>
            </a:r>
          </a:p>
          <a:p>
            <a:r>
              <a:rPr lang="sl-SI" sz="2300" dirty="0"/>
              <a:t>EQF </a:t>
            </a:r>
            <a:r>
              <a:rPr lang="sl-SI" sz="2300" dirty="0" smtClean="0"/>
              <a:t>– stopnja zahtevnosti</a:t>
            </a:r>
            <a:endParaRPr lang="sl-SI" sz="2300" dirty="0"/>
          </a:p>
          <a:p>
            <a:r>
              <a:rPr lang="sl-SI" sz="2300" dirty="0"/>
              <a:t>Cilje učne </a:t>
            </a:r>
            <a:r>
              <a:rPr lang="sl-SI" sz="2300" dirty="0" smtClean="0"/>
              <a:t>enote</a:t>
            </a:r>
          </a:p>
          <a:p>
            <a:pPr marL="0" indent="0">
              <a:buNone/>
            </a:pPr>
            <a:endParaRPr lang="sl-SI" sz="2300" dirty="0"/>
          </a:p>
          <a:p>
            <a:pPr marL="0" indent="0">
              <a:buNone/>
            </a:pPr>
            <a:r>
              <a:rPr lang="sl-SI" sz="2300" dirty="0"/>
              <a:t>UČNI IZIDI učne enote</a:t>
            </a:r>
          </a:p>
          <a:p>
            <a:r>
              <a:rPr lang="sl-SI" sz="2300" dirty="0" smtClean="0"/>
              <a:t>Znanje</a:t>
            </a:r>
            <a:endParaRPr lang="sl-SI" sz="2300" dirty="0"/>
          </a:p>
          <a:p>
            <a:r>
              <a:rPr lang="sl-SI" sz="2300" dirty="0" smtClean="0"/>
              <a:t>Spretnosti</a:t>
            </a:r>
            <a:endParaRPr lang="sl-SI" sz="2300" dirty="0"/>
          </a:p>
          <a:p>
            <a:r>
              <a:rPr lang="sl-SI" sz="2300" dirty="0" smtClean="0"/>
              <a:t>Kompetence</a:t>
            </a:r>
          </a:p>
          <a:p>
            <a:pPr marL="0" indent="0">
              <a:buNone/>
            </a:pPr>
            <a:endParaRPr lang="sl-SI" sz="2300" dirty="0"/>
          </a:p>
          <a:p>
            <a:pPr marL="0" lvl="0" indent="0">
              <a:buNone/>
            </a:pPr>
            <a:r>
              <a:rPr lang="sl-SI" sz="2300" dirty="0"/>
              <a:t>METODA IN KRITERIJ OCENJEVANJA</a:t>
            </a:r>
          </a:p>
          <a:p>
            <a:r>
              <a:rPr lang="sl-SI" sz="2300" dirty="0"/>
              <a:t>OCENJEVALNI </a:t>
            </a:r>
            <a:r>
              <a:rPr lang="sl-SI" sz="2300" dirty="0" smtClean="0"/>
              <a:t>list (</a:t>
            </a:r>
            <a:r>
              <a:rPr lang="sl-SI" sz="2300" dirty="0" err="1" smtClean="0"/>
              <a:t>Assessment</a:t>
            </a:r>
            <a:r>
              <a:rPr lang="sl-SI" sz="2300" dirty="0" smtClean="0"/>
              <a:t> form) </a:t>
            </a:r>
            <a:r>
              <a:rPr lang="sl-SI" sz="2300" dirty="0"/>
              <a:t>- določa kriterije in metodo ocenjevanja</a:t>
            </a:r>
          </a:p>
          <a:p>
            <a:r>
              <a:rPr lang="sl-SI" sz="2300" dirty="0" smtClean="0"/>
              <a:t>Metoda ocenjevanja je odvisno </a:t>
            </a:r>
            <a:r>
              <a:rPr lang="sl-SI" sz="2300" dirty="0"/>
              <a:t>od izvajanja </a:t>
            </a:r>
            <a:r>
              <a:rPr lang="sl-SI" sz="2300" dirty="0" smtClean="0"/>
              <a:t>učne enote (</a:t>
            </a:r>
            <a:r>
              <a:rPr lang="sl-SI" sz="2300" dirty="0"/>
              <a:t>ocenjevalni list in pogovor, pisanje dnevnika in pogovor, opazovanje udeleženca pri različnih procesih in pogovor, predstavitev izdelka oz. postopka in pogovor)</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3952581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55562" y="439985"/>
            <a:ext cx="9185123" cy="574158"/>
          </a:xfrm>
        </p:spPr>
        <p:txBody>
          <a:bodyPr>
            <a:normAutofit/>
          </a:bodyPr>
          <a:lstStyle/>
          <a:p>
            <a:r>
              <a:rPr lang="sl-SI" sz="2800" dirty="0" smtClean="0"/>
              <a:t>FAZA: priprava mobilnosti</a:t>
            </a:r>
            <a:endParaRPr lang="sl-SI" sz="2800" dirty="0"/>
          </a:p>
        </p:txBody>
      </p:sp>
      <p:sp>
        <p:nvSpPr>
          <p:cNvPr id="3" name="Označba mesta vsebine 2"/>
          <p:cNvSpPr>
            <a:spLocks noGrp="1"/>
          </p:cNvSpPr>
          <p:nvPr>
            <p:ph idx="1"/>
          </p:nvPr>
        </p:nvSpPr>
        <p:spPr>
          <a:xfrm>
            <a:off x="612019" y="1040664"/>
            <a:ext cx="9272208" cy="5817336"/>
          </a:xfrm>
        </p:spPr>
        <p:txBody>
          <a:bodyPr>
            <a:normAutofit/>
          </a:bodyPr>
          <a:lstStyle/>
          <a:p>
            <a:pPr marL="0" indent="0">
              <a:buNone/>
            </a:pPr>
            <a:endParaRPr lang="sl-SI" sz="2000" dirty="0" smtClean="0"/>
          </a:p>
          <a:p>
            <a:r>
              <a:rPr lang="sl-SI" sz="3200" dirty="0" smtClean="0">
                <a:solidFill>
                  <a:schemeClr val="accent1"/>
                </a:solidFill>
                <a:latin typeface="+mj-lt"/>
                <a:ea typeface="+mj-ea"/>
                <a:cs typeface="+mj-cs"/>
              </a:rPr>
              <a:t>Priprava udeležencev mobilnosti</a:t>
            </a:r>
          </a:p>
          <a:p>
            <a:r>
              <a:rPr lang="sl-SI" dirty="0" smtClean="0"/>
              <a:t>koordinator mobilnosti ima </a:t>
            </a:r>
            <a:r>
              <a:rPr lang="sl-SI" dirty="0"/>
              <a:t>z vsakim udeležencem individualne pripravljalne sestanke. Seznanjanje o odgovornostih in nalogah udeležencev pred, med in po mobilnosti, na kaj naj bodo pozorni, opozori jih na </a:t>
            </a:r>
            <a:r>
              <a:rPr lang="sl-SI" dirty="0" smtClean="0"/>
              <a:t>različne </a:t>
            </a:r>
            <a:r>
              <a:rPr lang="sl-SI" dirty="0"/>
              <a:t>situacije, podpis Učne pogodbe, Zaveze </a:t>
            </a:r>
            <a:r>
              <a:rPr lang="sl-SI" dirty="0" smtClean="0"/>
              <a:t>Kakovosti (</a:t>
            </a:r>
            <a:r>
              <a:rPr lang="sl-SI" dirty="0" err="1" smtClean="0"/>
              <a:t>Quality</a:t>
            </a:r>
            <a:r>
              <a:rPr lang="sl-SI" dirty="0" smtClean="0"/>
              <a:t> </a:t>
            </a:r>
            <a:r>
              <a:rPr lang="sl-SI" dirty="0" err="1" smtClean="0"/>
              <a:t>Commitment</a:t>
            </a:r>
            <a:r>
              <a:rPr lang="sl-SI" dirty="0" smtClean="0"/>
              <a:t>), </a:t>
            </a:r>
            <a:r>
              <a:rPr lang="sl-SI" dirty="0"/>
              <a:t>Sporazum za dodelitev dotacije</a:t>
            </a:r>
          </a:p>
          <a:p>
            <a:r>
              <a:rPr lang="sl-SI" dirty="0" smtClean="0"/>
              <a:t>kasneje </a:t>
            </a:r>
            <a:r>
              <a:rPr lang="sl-SI" dirty="0"/>
              <a:t>še skupni sestanek z dijaki in starši, kjer so seznanjeni z natančnim potekom mobilnosti. </a:t>
            </a:r>
            <a:r>
              <a:rPr lang="sl-SI" dirty="0" smtClean="0"/>
              <a:t>Dobijo pisna </a:t>
            </a:r>
            <a:r>
              <a:rPr lang="sl-SI" dirty="0"/>
              <a:t>navodila, </a:t>
            </a:r>
            <a:r>
              <a:rPr lang="sl-SI" dirty="0" smtClean="0"/>
              <a:t>informacije </a:t>
            </a:r>
            <a:r>
              <a:rPr lang="sl-SI" dirty="0"/>
              <a:t>o odhodu, </a:t>
            </a:r>
            <a:r>
              <a:rPr lang="sl-SI" dirty="0" smtClean="0"/>
              <a:t>natančna predstavitev programa usposabljanja, kakšne </a:t>
            </a:r>
            <a:r>
              <a:rPr lang="sl-SI" dirty="0"/>
              <a:t>bodo prostočasne </a:t>
            </a:r>
            <a:r>
              <a:rPr lang="sl-SI" dirty="0" smtClean="0"/>
              <a:t>dejavnosti, kontaktni podatki spremljevalnih učiteljev </a:t>
            </a:r>
            <a:r>
              <a:rPr lang="sl-SI" dirty="0" err="1" smtClean="0"/>
              <a:t>inp</a:t>
            </a:r>
            <a:r>
              <a:rPr lang="sl-SI" dirty="0" smtClean="0"/>
              <a:t>.</a:t>
            </a:r>
            <a:endParaRPr lang="sl-SI" dirty="0"/>
          </a:p>
          <a:p>
            <a:r>
              <a:rPr lang="sl-SI" dirty="0" smtClean="0"/>
              <a:t>dijakom </a:t>
            </a:r>
            <a:r>
              <a:rPr lang="sl-SI" dirty="0"/>
              <a:t>se seznani z geografskimi, zgodovinskimi in kulturnimi dejstvi ter trenutnih družbenih dogajanjih v državi partnerske organizacije</a:t>
            </a:r>
          </a:p>
          <a:p>
            <a:r>
              <a:rPr lang="sl-SI" dirty="0" smtClean="0"/>
              <a:t>promocijska </a:t>
            </a:r>
            <a:r>
              <a:rPr lang="sl-SI" dirty="0"/>
              <a:t>služba poskrbi, da vsi dijaki znajo predstaviti Slovenijo in BC Naklo. </a:t>
            </a:r>
            <a:r>
              <a:rPr lang="sl-SI" dirty="0" smtClean="0"/>
              <a:t>Oskrbi jih s promocijskim </a:t>
            </a:r>
            <a:r>
              <a:rPr lang="sl-SI" dirty="0"/>
              <a:t>gradivom. </a:t>
            </a:r>
            <a:endParaRPr lang="sl-SI" dirty="0" smtClean="0"/>
          </a:p>
          <a:p>
            <a:r>
              <a:rPr lang="sl-SI" dirty="0"/>
              <a:t>b</a:t>
            </a:r>
            <a:r>
              <a:rPr lang="sl-SI" dirty="0" smtClean="0"/>
              <a:t>onton </a:t>
            </a:r>
            <a:r>
              <a:rPr lang="sl-SI" dirty="0"/>
              <a:t>in pravila obnašanja med mobilnostjo.</a:t>
            </a:r>
          </a:p>
          <a:p>
            <a:pPr>
              <a:spcBef>
                <a:spcPct val="0"/>
              </a:spcBef>
            </a:pPr>
            <a:endParaRPr lang="sl-SI" dirty="0" smtClean="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a:p>
            <a:pPr marL="0" indent="0">
              <a:spcBef>
                <a:spcPct val="0"/>
              </a:spcBef>
              <a:buNone/>
            </a:pPr>
            <a:endParaRPr lang="sl-SI" sz="3200" dirty="0">
              <a:solidFill>
                <a:schemeClr val="accent1"/>
              </a:solidFill>
              <a:latin typeface="+mj-lt"/>
              <a:ea typeface="+mj-ea"/>
              <a:cs typeface="+mj-cs"/>
            </a:endParaRPr>
          </a:p>
        </p:txBody>
      </p:sp>
      <p:pic>
        <p:nvPicPr>
          <p:cNvPr id="5" name="Slika 4"/>
          <p:cNvPicPr>
            <a:picLocks noChangeAspect="1"/>
          </p:cNvPicPr>
          <p:nvPr/>
        </p:nvPicPr>
        <p:blipFill>
          <a:blip r:embed="rId2"/>
          <a:stretch>
            <a:fillRect/>
          </a:stretch>
        </p:blipFill>
        <p:spPr>
          <a:xfrm>
            <a:off x="10019981" y="5650657"/>
            <a:ext cx="1981372" cy="926672"/>
          </a:xfrm>
          <a:prstGeom prst="rect">
            <a:avLst/>
          </a:prstGeom>
        </p:spPr>
      </p:pic>
    </p:spTree>
    <p:extLst>
      <p:ext uri="{BB962C8B-B14F-4D97-AF65-F5344CB8AC3E}">
        <p14:creationId xmlns:p14="http://schemas.microsoft.com/office/powerpoint/2010/main" xmlns="" val="3852684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581</TotalTime>
  <Words>1108</Words>
  <Application>Microsoft Office PowerPoint</Application>
  <PresentationFormat>Po meri</PresentationFormat>
  <Paragraphs>141</Paragraphs>
  <Slides>15</Slides>
  <Notes>0</Notes>
  <HiddenSlides>0</HiddenSlides>
  <MMClips>0</MMClips>
  <ScaleCrop>false</ScaleCrop>
  <HeadingPairs>
    <vt:vector size="4" baseType="variant">
      <vt:variant>
        <vt:lpstr>Tema</vt:lpstr>
      </vt:variant>
      <vt:variant>
        <vt:i4>1</vt:i4>
      </vt:variant>
      <vt:variant>
        <vt:lpstr>Naslovi diapozitivov</vt:lpstr>
      </vt:variant>
      <vt:variant>
        <vt:i4>15</vt:i4>
      </vt:variant>
    </vt:vector>
  </HeadingPairs>
  <TitlesOfParts>
    <vt:vector size="16" baseType="lpstr">
      <vt:lpstr>Gladko</vt:lpstr>
      <vt:lpstr>Diapozitiv 1</vt:lpstr>
      <vt:lpstr>Listina za mobilnost v poklicnem izobraževanju in usposabljanju </vt:lpstr>
      <vt:lpstr>Listina za mobilnost v poklicnem izobraževanju in usposabljanju </vt:lpstr>
      <vt:lpstr>Po odobritvi Listine </vt:lpstr>
      <vt:lpstr>Po odobritvi projekta</vt:lpstr>
      <vt:lpstr>FAZA: priprava mobilnosti</vt:lpstr>
      <vt:lpstr>Po izboru udeležencev mobilnosti FAZA: priprava mobilnosti</vt:lpstr>
      <vt:lpstr>FAZA: priprava mobilnosti</vt:lpstr>
      <vt:lpstr>FAZA: priprava mobilnosti</vt:lpstr>
      <vt:lpstr>FAZA: priprava mobilnosti</vt:lpstr>
      <vt:lpstr>FAZA: izvajanje mobilnosti</vt:lpstr>
      <vt:lpstr>FAZA: izvajanje mobilnosti</vt:lpstr>
      <vt:lpstr>FAZA: zaključek mobilnosti</vt:lpstr>
      <vt:lpstr>Priporočena literatura</vt:lpstr>
      <vt:lpstr>Diapozitiv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profesor</dc:creator>
  <cp:lastModifiedBy>Špela Langus</cp:lastModifiedBy>
  <cp:revision>88</cp:revision>
  <cp:lastPrinted>2015-10-14T18:43:15Z</cp:lastPrinted>
  <dcterms:created xsi:type="dcterms:W3CDTF">2015-10-14T12:44:10Z</dcterms:created>
  <dcterms:modified xsi:type="dcterms:W3CDTF">2016-08-19T09:10:41Z</dcterms:modified>
</cp:coreProperties>
</file>