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 bwMode="ltGray">
          <a:xfrm>
            <a:off x="1" y="0"/>
            <a:ext cx="12191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ACDF-2050-44D2-BFCA-BD27A583F351}" type="datetimeFigureOut">
              <a:rPr lang="sl-SI" smtClean="0"/>
              <a:pPr/>
              <a:t>6.5.2018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7176-03EC-46EF-AAE2-A17211AC80B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Pravokotnik 9"/>
          <p:cNvSpPr/>
          <p:nvPr/>
        </p:nvSpPr>
        <p:spPr bwMode="invGray">
          <a:xfrm>
            <a:off x="0" y="5128334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ACDF-2050-44D2-BFCA-BD27A583F351}" type="datetimeFigureOut">
              <a:rPr lang="sl-SI" smtClean="0"/>
              <a:pPr/>
              <a:t>6.5.2018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7176-03EC-46EF-AAE2-A17211AC80B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 bwMode="invGray">
          <a:xfrm>
            <a:off x="8798560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avokotnik 7"/>
          <p:cNvSpPr/>
          <p:nvPr/>
        </p:nvSpPr>
        <p:spPr bwMode="ltGray">
          <a:xfrm>
            <a:off x="8863584" y="0"/>
            <a:ext cx="33528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ACDF-2050-44D2-BFCA-BD27A583F351}" type="datetimeFigureOut">
              <a:rPr lang="sl-SI" smtClean="0"/>
              <a:pPr/>
              <a:t>6.5.2018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3520796" y="6377460"/>
            <a:ext cx="5115205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7176-03EC-46EF-AAE2-A17211AC80B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ACDF-2050-44D2-BFCA-BD27A583F351}" type="datetimeFigureOut">
              <a:rPr lang="sl-SI" smtClean="0"/>
              <a:pPr/>
              <a:t>6.5.2018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7176-03EC-46EF-AAE2-A17211AC80B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 bwMode="ltGray">
          <a:xfrm>
            <a:off x="0" y="1"/>
            <a:ext cx="12192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invGray">
          <a:xfrm>
            <a:off x="0" y="2602520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ACDF-2050-44D2-BFCA-BD27A583F351}" type="datetimeFigureOut">
              <a:rPr lang="sl-SI" smtClean="0"/>
              <a:pPr/>
              <a:t>6.5.2018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7176-03EC-46EF-AAE2-A17211AC80B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ACDF-2050-44D2-BFCA-BD27A583F351}" type="datetimeFigureOut">
              <a:rPr lang="sl-SI" smtClean="0"/>
              <a:pPr/>
              <a:t>6.5.2018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7176-03EC-46EF-AAE2-A17211AC80B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ACDF-2050-44D2-BFCA-BD27A583F351}" type="datetimeFigureOut">
              <a:rPr lang="sl-SI" smtClean="0"/>
              <a:pPr/>
              <a:t>6.5.2018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7176-03EC-46EF-AAE2-A17211AC80B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ACDF-2050-44D2-BFCA-BD27A583F351}" type="datetimeFigureOut">
              <a:rPr lang="sl-SI" smtClean="0"/>
              <a:pPr/>
              <a:t>6.5.2018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7176-03EC-46EF-AAE2-A17211AC80B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ACDF-2050-44D2-BFCA-BD27A583F351}" type="datetimeFigureOut">
              <a:rPr lang="sl-SI" smtClean="0"/>
              <a:pPr/>
              <a:t>6.5.2018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7176-03EC-46EF-AAE2-A17211AC80B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ACDF-2050-44D2-BFCA-BD27A583F351}" type="datetimeFigureOut">
              <a:rPr lang="sl-SI" smtClean="0"/>
              <a:pPr/>
              <a:t>6.5.2018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7176-03EC-46EF-AAE2-A17211AC80B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2" name="Pravokotnik 11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avokotnik 8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219456" y="1170432"/>
            <a:ext cx="3364992" cy="201168"/>
          </a:xfrm>
        </p:spPr>
        <p:txBody>
          <a:bodyPr/>
          <a:lstStyle/>
          <a:p>
            <a:fld id="{A8D7ACDF-2050-44D2-BFCA-BD27A583F351}" type="datetimeFigureOut">
              <a:rPr lang="sl-SI" smtClean="0"/>
              <a:pPr/>
              <a:t>6.5.2018</a:t>
            </a:fld>
            <a:endParaRPr lang="sl-SI"/>
          </a:p>
        </p:txBody>
      </p:sp>
      <p:sp>
        <p:nvSpPr>
          <p:cNvPr id="11" name="Pravokotnik 10"/>
          <p:cNvSpPr/>
          <p:nvPr/>
        </p:nvSpPr>
        <p:spPr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avokotnik 8"/>
          <p:cNvSpPr/>
          <p:nvPr/>
        </p:nvSpPr>
        <p:spPr bwMode="invGray"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4047744" y="1170432"/>
            <a:ext cx="6925056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11119104" y="1170432"/>
            <a:ext cx="978485" cy="201168"/>
          </a:xfrm>
        </p:spPr>
        <p:txBody>
          <a:bodyPr/>
          <a:lstStyle/>
          <a:p>
            <a:fld id="{79DA7176-03EC-46EF-AAE2-A17211AC80B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/>
          <p:cNvSpPr/>
          <p:nvPr/>
        </p:nvSpPr>
        <p:spPr bwMode="invGray">
          <a:xfrm>
            <a:off x="0" y="1435895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Pravokotnik 6"/>
          <p:cNvSpPr/>
          <p:nvPr/>
        </p:nvSpPr>
        <p:spPr bwMode="ltGray">
          <a:xfrm>
            <a:off x="1" y="1"/>
            <a:ext cx="12191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775192"/>
            <a:ext cx="109728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8D7ACDF-2050-44D2-BFCA-BD27A583F351}" type="datetimeFigureOut">
              <a:rPr lang="sl-SI" smtClean="0"/>
              <a:pPr/>
              <a:t>6.5.2018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9DA7176-03EC-46EF-AAE2-A17211AC80BB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sl-SI" sz="5400" dirty="0" smtClean="0"/>
              <a:t>PROJEKTNI DNEVI – MIKROBIOLOGIJA POBLIŽJE</a:t>
            </a:r>
            <a:endParaRPr lang="sl-SI" sz="54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sl-SI" dirty="0" smtClean="0"/>
              <a:t>AVTORJI: </a:t>
            </a:r>
            <a:r>
              <a:rPr lang="sl-SI" dirty="0" err="1" smtClean="0"/>
              <a:t>1.L</a:t>
            </a:r>
            <a:r>
              <a:rPr lang="sl-SI" dirty="0" smtClean="0"/>
              <a:t>, </a:t>
            </a:r>
            <a:r>
              <a:rPr lang="sl-SI" dirty="0" err="1" smtClean="0"/>
              <a:t>1.M</a:t>
            </a:r>
            <a:r>
              <a:rPr lang="sl-SI" dirty="0" smtClean="0"/>
              <a:t>; skupina pri mentorici Meti Kastelic Švab</a:t>
            </a:r>
          </a:p>
          <a:p>
            <a:pPr algn="ctr"/>
            <a:r>
              <a:rPr lang="sl-SI" dirty="0" smtClean="0"/>
              <a:t>BC Naklo, Strahinj, 24. 4. 2018 </a:t>
            </a:r>
            <a:endParaRPr lang="sl-SI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455" y="513292"/>
            <a:ext cx="25368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355" y="1056217"/>
            <a:ext cx="312102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221" y="641879"/>
            <a:ext cx="1597025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15733" y="389467"/>
            <a:ext cx="500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SLOVENSKO  V NARAVOSLOVJE TREH DEŽEL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094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75823" y="1768366"/>
            <a:ext cx="8229600" cy="4525963"/>
          </a:xfrm>
        </p:spPr>
        <p:txBody>
          <a:bodyPr>
            <a:normAutofit/>
          </a:bodyPr>
          <a:lstStyle/>
          <a:p>
            <a:r>
              <a:rPr lang="sl-SI" sz="2800" dirty="0"/>
              <a:t>Pri zeliščih ni bilo veliko bakterij, saj delujejo kot naraven antibiotik</a:t>
            </a:r>
          </a:p>
          <a:p>
            <a:endParaRPr lang="en-US" sz="2800" dirty="0"/>
          </a:p>
        </p:txBody>
      </p:sp>
      <p:pic>
        <p:nvPicPr>
          <p:cNvPr id="2050" name="Picture 2" descr="C:\Users\Mikrobiologija\Downloads\20180424_0925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139" y="1043631"/>
            <a:ext cx="4500567" cy="52506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818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074" name="Picture 2" descr="C:\Users\Mikrobiologija\Downloads\20180424_0925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896" y="781812"/>
            <a:ext cx="5072098" cy="58235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583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DOKAZOVANJE </a:t>
            </a:r>
            <a:r>
              <a:rPr lang="sl-SI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Escherichie</a:t>
            </a:r>
            <a:r>
              <a:rPr lang="sl-SI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i="1" dirty="0">
                <a:latin typeface="Arial" panose="020B0604020202020204" pitchFamily="34" charset="0"/>
                <a:cs typeface="Arial" panose="020B0604020202020204" pitchFamily="34" charset="0"/>
              </a:rPr>
              <a:t>coli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Nekateri sevi E. coli lahko povzročajo črevesne in </a:t>
            </a:r>
            <a:r>
              <a:rPr lang="sl-S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zunajčrevesne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okužbe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E. Coli smo dokazovali na </a:t>
            </a:r>
            <a:r>
              <a:rPr lang="sl-S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kefirnih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zrnih, na selektivnem gojišču EMB</a:t>
            </a:r>
          </a:p>
          <a:p>
            <a:r>
              <a:rPr lang="sl-S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Kefirna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zrna = skupek </a:t>
            </a:r>
            <a:r>
              <a:rPr lang="sl-S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biokultur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za izdelavo kefirja</a:t>
            </a:r>
          </a:p>
          <a:p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Če so </a:t>
            </a:r>
            <a:r>
              <a:rPr lang="sl-S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kefirna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zrna z mikrobiološko analizo neoporečna, bakterija E. Coli ni prisotna</a:t>
            </a:r>
          </a:p>
          <a:p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Test na E. Coli je po </a:t>
            </a:r>
            <a:r>
              <a:rPr lang="sl-S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inkubiranju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pozitiven, če je opaziti zeleno kovinske kolonije</a:t>
            </a:r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50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596630" y="554242"/>
            <a:ext cx="8148903" cy="35109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V fiziološko raztopino smo dali </a:t>
            </a:r>
            <a:r>
              <a:rPr lang="sl-S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kefirna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zrna</a:t>
            </a:r>
          </a:p>
          <a:p>
            <a:pPr marL="0" indent="0">
              <a:buNone/>
            </a:pPr>
            <a:endParaRPr 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Zmes smo premešali z </a:t>
            </a:r>
            <a:r>
              <a:rPr lang="sl-S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vibromiksom</a:t>
            </a:r>
            <a:endParaRPr 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ezo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smo zajeli mikroorganizme in jih nanesli na EMB gojišče</a:t>
            </a:r>
          </a:p>
          <a:p>
            <a:pPr marL="0" indent="0">
              <a:buNone/>
            </a:pPr>
            <a:endParaRPr 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Gojišča smo dali v inkubator za 1 dan na 37°C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Raven puščični povezovalnik 4"/>
          <p:cNvCxnSpPr/>
          <p:nvPr/>
        </p:nvCxnSpPr>
        <p:spPr>
          <a:xfrm>
            <a:off x="4365938" y="1192624"/>
            <a:ext cx="0" cy="5022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en puščični povezovalnik 6"/>
          <p:cNvCxnSpPr/>
          <p:nvPr/>
        </p:nvCxnSpPr>
        <p:spPr>
          <a:xfrm>
            <a:off x="4365938" y="2957438"/>
            <a:ext cx="0" cy="5022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uščični povezovalnik 7"/>
          <p:cNvCxnSpPr/>
          <p:nvPr/>
        </p:nvCxnSpPr>
        <p:spPr>
          <a:xfrm>
            <a:off x="4365938" y="2058575"/>
            <a:ext cx="0" cy="5022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Mikrobiologija\Pictures\Nova mapa\20180423_1113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71" y="4256312"/>
            <a:ext cx="3236686" cy="2427515"/>
          </a:xfrm>
          <a:prstGeom prst="rect">
            <a:avLst/>
          </a:prstGeom>
          <a:noFill/>
        </p:spPr>
      </p:pic>
      <p:pic>
        <p:nvPicPr>
          <p:cNvPr id="2050" name="Picture 2" descr="C:\Users\Mikrobiologija\Downloads\IMG_20180424_0919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90" y="1192624"/>
            <a:ext cx="11016343" cy="48278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510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latin typeface="Arial" panose="020B0604020202020204" pitchFamily="34" charset="0"/>
                <a:cs typeface="Arial" panose="020B0604020202020204" pitchFamily="34" charset="0"/>
              </a:rPr>
              <a:t>REZULTATI</a:t>
            </a:r>
            <a:endParaRPr lang="sl-SI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našem primeru E. Coli ni dokazana</a:t>
            </a:r>
          </a:p>
          <a:p>
            <a:pPr marL="0" indent="0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efir se bo lahko še naprej prodajal, ker z bakterijo ni okužen</a:t>
            </a:r>
          </a:p>
          <a:p>
            <a:endParaRPr 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Raven puščični povezovalnik 4"/>
          <p:cNvCxnSpPr/>
          <p:nvPr/>
        </p:nvCxnSpPr>
        <p:spPr>
          <a:xfrm>
            <a:off x="4519168" y="2392977"/>
            <a:ext cx="0" cy="5151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Mikrobiologija\Pictures\Nova mapa\20180423_1042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273" y="3626755"/>
            <a:ext cx="3875314" cy="2906486"/>
          </a:xfrm>
          <a:prstGeom prst="rect">
            <a:avLst/>
          </a:prstGeom>
          <a:noFill/>
        </p:spPr>
      </p:pic>
      <p:pic>
        <p:nvPicPr>
          <p:cNvPr id="1028" name="Picture 4" descr="C:\Users\Mikrobiologija\Pictures\Nova mapa\20180424_0811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257" y="3751941"/>
            <a:ext cx="3541486" cy="26561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351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166910" y="2143117"/>
            <a:ext cx="7772400" cy="1470025"/>
          </a:xfrm>
        </p:spPr>
        <p:txBody>
          <a:bodyPr>
            <a:normAutofit/>
          </a:bodyPr>
          <a:lstStyle/>
          <a:p>
            <a:r>
              <a:rPr lang="sl-SI" dirty="0" smtClean="0"/>
              <a:t>RAZŠIRJENOST MIKROORGANIZMOV</a:t>
            </a:r>
            <a:endParaRPr lang="en-U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9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Poskus 1</a:t>
            </a:r>
            <a:endParaRPr lang="en-US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V PCA gojišča smo dali obris telefonskega ekrana, v drugo pa obris po izbiri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21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REZULTATI POSKUSA 1</a:t>
            </a:r>
            <a:endParaRPr lang="en-US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Presenetljivo na telefonu ni bilo skoraj nič mikroorganizmov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51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POSKUS 2</a:t>
            </a:r>
            <a:endParaRPr lang="en-US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Iskali smo sledi E. coli (</a:t>
            </a:r>
            <a:r>
              <a:rPr lang="sl-SI" dirty="0" err="1" smtClean="0"/>
              <a:t>escherichia</a:t>
            </a:r>
            <a:r>
              <a:rPr lang="sl-SI" dirty="0" smtClean="0"/>
              <a:t> coli) v </a:t>
            </a:r>
            <a:r>
              <a:rPr lang="sl-SI" dirty="0" err="1" smtClean="0"/>
              <a:t>kefirnih</a:t>
            </a:r>
            <a:r>
              <a:rPr lang="sl-SI" dirty="0" smtClean="0"/>
              <a:t> zrnih na selektivnem gojišču EMB</a:t>
            </a:r>
          </a:p>
          <a:p>
            <a:r>
              <a:rPr lang="sl-SI" dirty="0" err="1" smtClean="0"/>
              <a:t>Kefirna</a:t>
            </a:r>
            <a:r>
              <a:rPr lang="sl-SI" dirty="0" smtClean="0"/>
              <a:t> zrna: so skupek </a:t>
            </a:r>
            <a:r>
              <a:rPr lang="sl-SI" dirty="0" err="1" smtClean="0"/>
              <a:t>biokultur</a:t>
            </a:r>
            <a:r>
              <a:rPr lang="sl-SI" dirty="0" smtClean="0"/>
              <a:t> (MO) za izdelavo kefirja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16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REZULTATI POSKUSA 2</a:t>
            </a:r>
            <a:endParaRPr lang="en-US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Testirana </a:t>
            </a:r>
            <a:r>
              <a:rPr lang="sl-SI" dirty="0" err="1" smtClean="0"/>
              <a:t>kefirna</a:t>
            </a:r>
            <a:r>
              <a:rPr lang="sl-SI" dirty="0" smtClean="0"/>
              <a:t> zrna naj </a:t>
            </a:r>
            <a:r>
              <a:rPr lang="sl-SI" dirty="0" err="1" smtClean="0"/>
              <a:t>zaenkrat</a:t>
            </a:r>
            <a:r>
              <a:rPr lang="sl-SI" dirty="0" smtClean="0"/>
              <a:t> še ne bi imela E. coli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83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200" dirty="0" smtClean="0"/>
              <a:t>METABOLIZEM KVASOVK</a:t>
            </a:r>
            <a:endParaRPr lang="sl-SI" sz="3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952596" y="5143513"/>
            <a:ext cx="2071702" cy="982651"/>
          </a:xfrm>
        </p:spPr>
        <p:txBody>
          <a:bodyPr/>
          <a:lstStyle/>
          <a:p>
            <a:pPr>
              <a:buNone/>
            </a:pPr>
            <a:endParaRPr lang="sl-SI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300320"/>
              </p:ext>
            </p:extLst>
          </p:nvPr>
        </p:nvGraphicFramePr>
        <p:xfrm>
          <a:off x="1618953" y="2021985"/>
          <a:ext cx="9031875" cy="3912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6375"/>
                <a:gridCol w="1806375"/>
                <a:gridCol w="1806375"/>
                <a:gridCol w="1806375"/>
                <a:gridCol w="1806375"/>
              </a:tblGrid>
              <a:tr h="782550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Erlenmajerica 1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aseline="0" dirty="0" smtClean="0"/>
                        <a:t>Erlenmajerica 2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aseline="0" dirty="0" smtClean="0"/>
                        <a:t>Erlenmajerica 3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aseline="0" dirty="0" smtClean="0"/>
                        <a:t>Erlenmajerica 4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aseline="0" dirty="0" smtClean="0"/>
                        <a:t>Erlenmajerica 5</a:t>
                      </a:r>
                      <a:endParaRPr lang="sl-SI" dirty="0"/>
                    </a:p>
                  </a:txBody>
                  <a:tcPr/>
                </a:tc>
              </a:tr>
              <a:tr h="782550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10 g kvasa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10 g kvasa</a:t>
                      </a:r>
                    </a:p>
                    <a:p>
                      <a:pPr algn="ctr"/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10 g kvasa</a:t>
                      </a:r>
                    </a:p>
                    <a:p>
                      <a:pPr algn="ctr"/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10 g kvasa</a:t>
                      </a:r>
                    </a:p>
                    <a:p>
                      <a:pPr algn="ctr"/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10 g kvasa</a:t>
                      </a:r>
                    </a:p>
                    <a:p>
                      <a:pPr algn="ctr"/>
                      <a:endParaRPr lang="sl-SI" dirty="0"/>
                    </a:p>
                  </a:txBody>
                  <a:tcPr/>
                </a:tc>
              </a:tr>
              <a:tr h="782550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200 ml vode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200 ml vode</a:t>
                      </a:r>
                    </a:p>
                    <a:p>
                      <a:pPr algn="ctr"/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200 ml vode</a:t>
                      </a:r>
                    </a:p>
                    <a:p>
                      <a:pPr algn="ctr"/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200 ml vode</a:t>
                      </a:r>
                    </a:p>
                    <a:p>
                      <a:pPr algn="ctr"/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200 ml vode</a:t>
                      </a:r>
                    </a:p>
                    <a:p>
                      <a:pPr algn="ctr"/>
                      <a:endParaRPr lang="sl-SI" dirty="0"/>
                    </a:p>
                  </a:txBody>
                  <a:tcPr/>
                </a:tc>
              </a:tr>
              <a:tr h="782550">
                <a:tc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20 g sladkorja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20 g sladkorja</a:t>
                      </a:r>
                    </a:p>
                    <a:p>
                      <a:pPr algn="ctr"/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20 g moke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20 g sladkorja</a:t>
                      </a:r>
                    </a:p>
                    <a:p>
                      <a:pPr algn="ctr"/>
                      <a:endParaRPr lang="sl-SI" dirty="0"/>
                    </a:p>
                  </a:txBody>
                  <a:tcPr/>
                </a:tc>
              </a:tr>
              <a:tr h="782550"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Visoka</a:t>
                      </a:r>
                      <a:r>
                        <a:rPr lang="sl-SI" baseline="0" dirty="0" smtClean="0"/>
                        <a:t> T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20 g moke</a:t>
                      </a:r>
                    </a:p>
                    <a:p>
                      <a:pPr algn="ctr"/>
                      <a:endParaRPr lang="sl-SI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648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REZULTATI POSKUSA 2*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Če je test pozitiven ima zelen kovinski lesk ( v njem E. </a:t>
            </a:r>
            <a:r>
              <a:rPr lang="sl-SI" smtClean="0"/>
              <a:t>coli)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5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2050" name="Picture 2" descr="C:\Users\Mikrobiologija\Pictures\Nova mapa\20180423_0938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660" y="201352"/>
            <a:ext cx="8594867" cy="6446151"/>
          </a:xfrm>
          <a:prstGeom prst="rect">
            <a:avLst/>
          </a:prstGeom>
          <a:noFill/>
        </p:spPr>
      </p:pic>
      <p:pic>
        <p:nvPicPr>
          <p:cNvPr id="2051" name="Picture 3" descr="C:\Users\Mikrobiologija\Pictures\Nova mapa\20180423_1237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660" y="201351"/>
            <a:ext cx="8594869" cy="6446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818803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ALKOHOLNO VRENJE</a:t>
            </a:r>
            <a:endParaRPr lang="sl-SI" dirty="0"/>
          </a:p>
        </p:txBody>
      </p:sp>
      <p:pic>
        <p:nvPicPr>
          <p:cNvPr id="1026" name="Picture 2" descr="C:\Users\Mikrobiologija\Downloads\Screenshot_2018-04-24-08-49-4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322" y="1742942"/>
            <a:ext cx="6697014" cy="4464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129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200" dirty="0"/>
              <a:t>ANTIBIOGRAM</a:t>
            </a:r>
            <a:endParaRPr lang="en-US" sz="3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2800" b="1" dirty="0" smtClean="0"/>
              <a:t>NAMEN</a:t>
            </a:r>
          </a:p>
          <a:p>
            <a:r>
              <a:rPr lang="sl-SI" sz="2800" dirty="0" smtClean="0"/>
              <a:t>Spoznati </a:t>
            </a:r>
            <a:r>
              <a:rPr lang="sl-SI" sz="2800" dirty="0"/>
              <a:t>vrste </a:t>
            </a:r>
            <a:r>
              <a:rPr lang="sl-SI" sz="2800" dirty="0" err="1"/>
              <a:t>antibiogramov</a:t>
            </a:r>
            <a:r>
              <a:rPr lang="sl-SI" sz="2800" dirty="0"/>
              <a:t> in njihov pomen v </a:t>
            </a:r>
            <a:r>
              <a:rPr lang="sl-SI" sz="2800" dirty="0" smtClean="0"/>
              <a:t>zdravstvu.</a:t>
            </a:r>
            <a:endParaRPr lang="sl-SI" sz="2800" dirty="0"/>
          </a:p>
          <a:p>
            <a:r>
              <a:rPr lang="sl-SI" sz="2800" dirty="0"/>
              <a:t>Znati izvesti </a:t>
            </a:r>
            <a:r>
              <a:rPr lang="sl-SI" sz="2800" dirty="0" smtClean="0"/>
              <a:t>metodo difuzijskega </a:t>
            </a:r>
            <a:r>
              <a:rPr lang="sl-SI" sz="2800" dirty="0" err="1" smtClean="0"/>
              <a:t>antibiograma</a:t>
            </a:r>
            <a:r>
              <a:rPr lang="sl-SI" sz="2800" dirty="0" smtClean="0"/>
              <a:t>.</a:t>
            </a:r>
            <a:endParaRPr lang="sl-SI" sz="2800" dirty="0"/>
          </a:p>
          <a:p>
            <a:endParaRPr lang="sl-SI" dirty="0" smtClean="0"/>
          </a:p>
          <a:p>
            <a:endParaRPr lang="en-US" dirty="0"/>
          </a:p>
        </p:txBody>
      </p:sp>
      <p:pic>
        <p:nvPicPr>
          <p:cNvPr id="4" name="Picture 2" descr="http://be.convdocs.org/pars_docs/refs/19/18415/18415_html_765189b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892" y="3318033"/>
            <a:ext cx="7568485" cy="31645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245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POTEK DELA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800" dirty="0"/>
              <a:t>Najprej smo s sterilno vatirano palčko vzeli bris iz svojih ust.</a:t>
            </a:r>
          </a:p>
          <a:p>
            <a:r>
              <a:rPr lang="sl-SI" sz="2800" dirty="0"/>
              <a:t>Nato smo palčko potopili v fiziološko raztopino</a:t>
            </a:r>
          </a:p>
          <a:p>
            <a:r>
              <a:rPr lang="sl-SI" sz="2800" dirty="0"/>
              <a:t>S pipeto smo iz fiziološke raztopine vzeli 1 ml vzorca</a:t>
            </a:r>
          </a:p>
          <a:p>
            <a:r>
              <a:rPr lang="sl-SI" sz="2800" dirty="0"/>
              <a:t>Nato smo kapnili 1 ml vzorca na gojišče v petrijevki in s </a:t>
            </a:r>
            <a:r>
              <a:rPr lang="sl-SI" sz="2800" dirty="0" err="1"/>
              <a:t>hokejko</a:t>
            </a:r>
            <a:r>
              <a:rPr lang="sl-SI" sz="2800" dirty="0"/>
              <a:t> razporedili po celotnem gojišču </a:t>
            </a:r>
          </a:p>
          <a:p>
            <a:r>
              <a:rPr lang="sl-SI" sz="2800" dirty="0"/>
              <a:t>Gojišče smo razdelili na dve polovici</a:t>
            </a:r>
          </a:p>
          <a:p>
            <a:r>
              <a:rPr lang="sl-SI" sz="2800" dirty="0"/>
              <a:t>Imeli smo več različnih vzorcev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3853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746761" y="1720042"/>
            <a:ext cx="8229600" cy="4525963"/>
          </a:xfrm>
        </p:spPr>
        <p:txBody>
          <a:bodyPr>
            <a:normAutofit/>
          </a:bodyPr>
          <a:lstStyle/>
          <a:p>
            <a:r>
              <a:rPr lang="sl-SI" sz="2800" dirty="0"/>
              <a:t>V prvo petrijevko smo dali otroško in odraslo zobno pasto</a:t>
            </a:r>
          </a:p>
          <a:p>
            <a:r>
              <a:rPr lang="sl-SI" sz="2800" dirty="0"/>
              <a:t>V drugo smo dali luštrek in peteršilj</a:t>
            </a:r>
          </a:p>
          <a:p>
            <a:r>
              <a:rPr lang="sl-SI" sz="2800" dirty="0"/>
              <a:t>V tretjo smo dali žajbelj in čebulo</a:t>
            </a:r>
          </a:p>
          <a:p>
            <a:r>
              <a:rPr lang="sl-SI" sz="2800" dirty="0"/>
              <a:t>V četrto česen in hermeliko</a:t>
            </a:r>
          </a:p>
          <a:p>
            <a:r>
              <a:rPr lang="sl-SI" sz="2800" dirty="0"/>
              <a:t>V peto sivko in rožmarin</a:t>
            </a:r>
          </a:p>
        </p:txBody>
      </p:sp>
    </p:spTree>
    <p:extLst>
      <p:ext uri="{BB962C8B-B14F-4D97-AF65-F5344CB8AC3E}">
        <p14:creationId xmlns:p14="http://schemas.microsoft.com/office/powerpoint/2010/main" val="343952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102592" y="1728956"/>
            <a:ext cx="8229600" cy="4525963"/>
          </a:xfrm>
        </p:spPr>
        <p:txBody>
          <a:bodyPr>
            <a:normAutofit/>
          </a:bodyPr>
          <a:lstStyle/>
          <a:p>
            <a:r>
              <a:rPr lang="sl-SI" sz="2800" dirty="0"/>
              <a:t>S terilnico in </a:t>
            </a:r>
            <a:r>
              <a:rPr lang="sl-SI" sz="2800" dirty="0" err="1"/>
              <a:t>pestilom</a:t>
            </a:r>
            <a:r>
              <a:rPr lang="sl-SI" sz="2800" dirty="0"/>
              <a:t> smo strli zelišča in dodali čajno žličko vode, </a:t>
            </a:r>
          </a:p>
          <a:p>
            <a:r>
              <a:rPr lang="sl-SI" sz="2800" dirty="0"/>
              <a:t>Nato smo diske pomočili v zmes in počakali, da se napojijo</a:t>
            </a:r>
          </a:p>
          <a:p>
            <a:r>
              <a:rPr lang="sl-SI" sz="2800" dirty="0"/>
              <a:t>Nato smo jih dali na gojišče, kjer je bila raztopina s fiziološko vodo in slino</a:t>
            </a:r>
          </a:p>
          <a:p>
            <a:r>
              <a:rPr lang="sl-SI" sz="2800" dirty="0"/>
              <a:t>Potem smo gojišče pokrili</a:t>
            </a:r>
          </a:p>
          <a:p>
            <a:r>
              <a:rPr lang="sl-SI" sz="2800" dirty="0"/>
              <a:t>Postopek smo enako izvedli tudi z milom in detergentom ter zobno pasto</a:t>
            </a:r>
          </a:p>
          <a:p>
            <a:r>
              <a:rPr lang="sl-SI" sz="2800" dirty="0"/>
              <a:t>Dali smo jih v inkubator na 37 °C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6770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REZULTATI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800" dirty="0"/>
              <a:t>Ugotovili smo da je milo bolj učinkovito kot detergent</a:t>
            </a:r>
          </a:p>
          <a:p>
            <a:r>
              <a:rPr lang="sl-SI" sz="2800" dirty="0"/>
              <a:t>Dokaz za to je večji kolobar, brez kolonij bakterij, okoli diska prepojenega z milom</a:t>
            </a:r>
          </a:p>
          <a:p>
            <a:endParaRPr lang="en-US" dirty="0"/>
          </a:p>
        </p:txBody>
      </p:sp>
      <p:pic>
        <p:nvPicPr>
          <p:cNvPr id="1026" name="Picture 2" descr="C:\Users\Mikrobiologija\Downloads\20180424_0925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87499" y="997125"/>
            <a:ext cx="5143512" cy="5290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748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32</TotalTime>
  <Words>523</Words>
  <Application>Microsoft Office PowerPoint</Application>
  <PresentationFormat>Custom</PresentationFormat>
  <Paragraphs>82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Modul</vt:lpstr>
      <vt:lpstr>PROJEKTNI DNEVI – MIKROBIOLOGIJA POBLIŽJE</vt:lpstr>
      <vt:lpstr>METABOLIZEM KVASOVK</vt:lpstr>
      <vt:lpstr>PowerPoint Presentation</vt:lpstr>
      <vt:lpstr>ALKOHOLNO VRENJE</vt:lpstr>
      <vt:lpstr>ANTIBIOGRAM</vt:lpstr>
      <vt:lpstr>POTEK DELA</vt:lpstr>
      <vt:lpstr>PowerPoint Presentation</vt:lpstr>
      <vt:lpstr>PowerPoint Presentation</vt:lpstr>
      <vt:lpstr>REZULTATI</vt:lpstr>
      <vt:lpstr>PowerPoint Presentation</vt:lpstr>
      <vt:lpstr>PowerPoint Presentation</vt:lpstr>
      <vt:lpstr>DOKAZOVANJE Escherichie coli</vt:lpstr>
      <vt:lpstr>PowerPoint Presentation</vt:lpstr>
      <vt:lpstr>REZULTATI</vt:lpstr>
      <vt:lpstr>RAZŠIRJENOST MIKROORGANIZMOV</vt:lpstr>
      <vt:lpstr>Poskus 1</vt:lpstr>
      <vt:lpstr>REZULTATI POSKUSA 1</vt:lpstr>
      <vt:lpstr>POSKUS 2</vt:lpstr>
      <vt:lpstr>REZULTATI POSKUSA 2</vt:lpstr>
      <vt:lpstr>REZULTATI POSKUSA 2*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PROJEKTNI DNEVI – LABORATORIJSKO DELO</dc:title>
  <dc:creator>Čitalnica1</dc:creator>
  <cp:lastModifiedBy>Silvo-pc</cp:lastModifiedBy>
  <cp:revision>11</cp:revision>
  <dcterms:created xsi:type="dcterms:W3CDTF">2018-04-24T08:45:03Z</dcterms:created>
  <dcterms:modified xsi:type="dcterms:W3CDTF">2018-05-06T20:21:43Z</dcterms:modified>
</cp:coreProperties>
</file>