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630" y="-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0486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“Inserisci qui una citazione”.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2933700" y="891704"/>
            <a:ext cx="18542000" cy="8318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12496800" y="1068296"/>
            <a:ext cx="10223500" cy="11595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12598400" y="3641951"/>
            <a:ext cx="10007600" cy="8851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12496800" y="7162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12496800" y="1066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1701800" y="1071716"/>
            <a:ext cx="10185400" cy="11582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"/><Relationship Id="rId3" Type="http://schemas.openxmlformats.org/officeDocument/2006/relationships/image" Target="../media/image12.tif"/><Relationship Id="rId7" Type="http://schemas.openxmlformats.org/officeDocument/2006/relationships/image" Target="../media/image16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"/><Relationship Id="rId5" Type="http://schemas.openxmlformats.org/officeDocument/2006/relationships/image" Target="../media/image14.tif"/><Relationship Id="rId4" Type="http://schemas.openxmlformats.org/officeDocument/2006/relationships/image" Target="../media/image13.tif"/><Relationship Id="rId9" Type="http://schemas.openxmlformats.org/officeDocument/2006/relationships/image" Target="../media/image18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kazovanje beljakovin in maščob"/>
          <p:cNvSpPr txBox="1">
            <a:spLocks noGrp="1"/>
          </p:cNvSpPr>
          <p:nvPr>
            <p:ph type="ctrTitle"/>
          </p:nvPr>
        </p:nvSpPr>
        <p:spPr>
          <a:xfrm>
            <a:off x="2381250" y="5292912"/>
            <a:ext cx="19621500" cy="4648200"/>
          </a:xfrm>
          <a:prstGeom prst="rect">
            <a:avLst/>
          </a:prstGeom>
        </p:spPr>
        <p:txBody>
          <a:bodyPr/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Dokazovanje</a:t>
            </a:r>
            <a:r>
              <a:rPr dirty="0"/>
              <a:t> </a:t>
            </a:r>
            <a:r>
              <a:rPr dirty="0" err="1"/>
              <a:t>beljakovin</a:t>
            </a:r>
            <a:r>
              <a:rPr dirty="0"/>
              <a:t> in </a:t>
            </a:r>
            <a:r>
              <a:rPr dirty="0" err="1"/>
              <a:t>maščob</a:t>
            </a:r>
            <a:endParaRPr dirty="0"/>
          </a:p>
        </p:txBody>
      </p:sp>
      <p:sp>
        <p:nvSpPr>
          <p:cNvPr id="120" name="Izvedba: Martina Zaina in Matej Zaina"/>
          <p:cNvSpPr txBox="1"/>
          <p:nvPr/>
        </p:nvSpPr>
        <p:spPr>
          <a:xfrm>
            <a:off x="435495" y="12711237"/>
            <a:ext cx="611132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u="sng"/>
            </a:lvl1pPr>
          </a:lstStyle>
          <a:p>
            <a:r>
              <a:rPr dirty="0" err="1"/>
              <a:t>Izvedba</a:t>
            </a:r>
            <a:r>
              <a:rPr dirty="0"/>
              <a:t>: Martina </a:t>
            </a:r>
            <a:r>
              <a:rPr dirty="0" err="1"/>
              <a:t>Zaina</a:t>
            </a:r>
            <a:r>
              <a:rPr dirty="0"/>
              <a:t> in </a:t>
            </a:r>
            <a:r>
              <a:rPr dirty="0" err="1"/>
              <a:t>Matej</a:t>
            </a:r>
            <a:r>
              <a:rPr dirty="0"/>
              <a:t> </a:t>
            </a:r>
            <a:r>
              <a:rPr lang="sl-SI" dirty="0" smtClean="0"/>
              <a:t>Terčon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4" y="1089866"/>
            <a:ext cx="1993934" cy="491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30" y="1089866"/>
            <a:ext cx="8315236" cy="22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  <p:bldP spid="120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ripomočki:…"/>
          <p:cNvSpPr txBox="1"/>
          <p:nvPr/>
        </p:nvSpPr>
        <p:spPr>
          <a:xfrm>
            <a:off x="716309" y="2870199"/>
            <a:ext cx="6964557" cy="797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u="sng"/>
            </a:pPr>
            <a:r>
              <a:t>Pripomočki:</a:t>
            </a:r>
          </a:p>
          <a:p>
            <a:pPr marL="609600" indent="-609600" algn="l">
              <a:buSzPct val="75000"/>
              <a:buChar char="•"/>
            </a:pPr>
            <a:r>
              <a:t>6 čaš</a:t>
            </a:r>
          </a:p>
          <a:p>
            <a:pPr marL="609600" indent="-609600" algn="l">
              <a:buSzPct val="75000"/>
              <a:buChar char="•"/>
            </a:pPr>
            <a:r>
              <a:t>2 merilna valja</a:t>
            </a:r>
          </a:p>
          <a:p>
            <a:pPr marL="609600" indent="-609600" algn="l">
              <a:buSzPct val="75000"/>
              <a:buChar char="•"/>
            </a:pPr>
            <a:r>
              <a:t>steklena palička</a:t>
            </a:r>
          </a:p>
          <a:p>
            <a:pPr marL="609600" indent="-609600" algn="l">
              <a:buSzPct val="75000"/>
              <a:buChar char="•"/>
            </a:pPr>
            <a:r>
              <a:t>terilnica in pestilo</a:t>
            </a:r>
          </a:p>
          <a:p>
            <a:pPr marL="609600" indent="-609600" algn="l">
              <a:buSzPct val="75000"/>
              <a:buChar char="•"/>
            </a:pPr>
            <a:r>
              <a:t>stojalo</a:t>
            </a:r>
          </a:p>
          <a:p>
            <a:pPr marL="609600" indent="-609600" algn="l">
              <a:buSzPct val="75000"/>
              <a:buChar char="•"/>
            </a:pPr>
            <a:r>
              <a:t>filtrirni papir</a:t>
            </a:r>
          </a:p>
          <a:p>
            <a:pPr marL="609600" indent="-609600" algn="l">
              <a:buSzPct val="75000"/>
              <a:buChar char="•"/>
            </a:pPr>
            <a:r>
              <a:t>list</a:t>
            </a:r>
          </a:p>
          <a:p>
            <a:pPr marL="609600" indent="-609600" algn="l">
              <a:buSzPct val="75000"/>
              <a:buChar char="•"/>
            </a:pPr>
            <a:r>
              <a:t>pipeta</a:t>
            </a:r>
          </a:p>
          <a:p>
            <a:pPr marL="609600" indent="-609600" algn="l">
              <a:buSzPct val="75000"/>
              <a:buChar char="•"/>
            </a:pPr>
            <a:r>
              <a:t>žlička</a:t>
            </a:r>
          </a:p>
        </p:txBody>
      </p:sp>
      <p:pic>
        <p:nvPicPr>
          <p:cNvPr id="12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03181" y="727207"/>
            <a:ext cx="3110546" cy="3110546"/>
          </a:xfrm>
          <a:prstGeom prst="rect">
            <a:avLst/>
          </a:prstGeom>
          <a:ln w="25400">
            <a:miter lim="400000"/>
          </a:ln>
          <a:effectLst>
            <a:reflection stA="42000" endPos="40000" dir="5400000" sy="-100000" algn="bl" rotWithShape="0"/>
          </a:effectLst>
        </p:spPr>
      </p:pic>
      <p:pic>
        <p:nvPicPr>
          <p:cNvPr id="12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24397" y="1250254"/>
            <a:ext cx="3810002" cy="3810001"/>
          </a:xfrm>
          <a:prstGeom prst="rect">
            <a:avLst/>
          </a:prstGeom>
          <a:ln w="25400">
            <a:miter lim="400000"/>
          </a:ln>
          <a:effectLst>
            <a:reflection stA="42000" endPos="40000" dir="5400000" sy="-100000" algn="bl" rotWithShape="0"/>
          </a:effectLst>
        </p:spPr>
      </p:pic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7754672" y="2919681"/>
            <a:ext cx="4147410" cy="3110558"/>
          </a:xfrm>
          <a:prstGeom prst="rect">
            <a:avLst/>
          </a:prstGeom>
          <a:ln w="25400">
            <a:miter lim="400000"/>
          </a:ln>
          <a:effectLst>
            <a:reflection stA="42000" endPos="40000" dir="5400000" sy="-100000" algn="bl" rotWithShape="0"/>
          </a:effectLst>
        </p:spPr>
      </p:pic>
      <p:pic>
        <p:nvPicPr>
          <p:cNvPr id="126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81754" y="5725796"/>
            <a:ext cx="4147610" cy="3110707"/>
          </a:xfrm>
          <a:prstGeom prst="rect">
            <a:avLst/>
          </a:prstGeom>
          <a:ln w="25400">
            <a:miter lim="400000"/>
          </a:ln>
          <a:effectLst>
            <a:reflection stA="42000" endPos="40000" dir="5400000" sy="-100000" algn="bl" rotWithShape="0"/>
          </a:effectLst>
        </p:spPr>
      </p:pic>
      <p:pic>
        <p:nvPicPr>
          <p:cNvPr id="127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05486" y="6669260"/>
            <a:ext cx="3810001" cy="3380408"/>
          </a:xfrm>
          <a:prstGeom prst="rect">
            <a:avLst/>
          </a:prstGeom>
          <a:ln w="25400">
            <a:miter lim="400000"/>
          </a:ln>
          <a:effectLst>
            <a:reflection stA="42000" endPos="40000" dir="5400000" sy="-100000" algn="bl" rotWithShape="0"/>
          </a:effectLst>
        </p:spPr>
      </p:pic>
      <p:pic>
        <p:nvPicPr>
          <p:cNvPr id="128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975301" y="9502044"/>
            <a:ext cx="3380408" cy="3380408"/>
          </a:xfrm>
          <a:prstGeom prst="rect">
            <a:avLst/>
          </a:prstGeom>
          <a:ln w="25400">
            <a:miter lim="400000"/>
          </a:ln>
          <a:effectLst>
            <a:reflection stA="42000" endPos="40000" dir="5400000" sy="-100000" algn="bl" rotWithShape="0"/>
          </a:effectLst>
        </p:spPr>
      </p:pic>
      <p:pic>
        <p:nvPicPr>
          <p:cNvPr id="129" name="Immagine" descr="Immagin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30359" y="10688861"/>
            <a:ext cx="3515158" cy="2350762"/>
          </a:xfrm>
          <a:prstGeom prst="rect">
            <a:avLst/>
          </a:prstGeom>
          <a:ln w="25400">
            <a:miter lim="400000"/>
          </a:ln>
          <a:effectLst>
            <a:reflection stA="42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  <p:bldP spid="123" grpId="2" animBg="1" advAuto="0"/>
      <p:bldP spid="124" grpId="3" animBg="1" advAuto="0"/>
      <p:bldP spid="125" grpId="4" animBg="1" advAuto="0"/>
      <p:bldP spid="126" grpId="5" animBg="1" advAuto="0"/>
      <p:bldP spid="127" grpId="6" animBg="1" advAuto="0"/>
      <p:bldP spid="128" grpId="7" animBg="1" advAuto="0"/>
      <p:bldP spid="129" grpId="8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Kemikalje:…"/>
          <p:cNvSpPr txBox="1"/>
          <p:nvPr/>
        </p:nvSpPr>
        <p:spPr>
          <a:xfrm>
            <a:off x="648774" y="2805608"/>
            <a:ext cx="6964557" cy="810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u="sng"/>
            </a:pPr>
            <a:r>
              <a:rPr dirty="0" err="1" smtClean="0"/>
              <a:t>Kemikal</a:t>
            </a:r>
            <a:r>
              <a:rPr lang="sl-SI" dirty="0" smtClean="0"/>
              <a:t>i</a:t>
            </a:r>
            <a:r>
              <a:rPr dirty="0" smtClean="0"/>
              <a:t>je</a:t>
            </a:r>
            <a:r>
              <a:rPr dirty="0"/>
              <a:t>:</a:t>
            </a:r>
          </a:p>
          <a:p>
            <a:pPr marL="609600" indent="-609600" algn="l">
              <a:buSzPct val="75000"/>
              <a:buChar char="•"/>
            </a:pPr>
            <a:r>
              <a:rPr dirty="0" err="1"/>
              <a:t>voda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beljak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mleko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orehi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lešniki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mandlji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aceton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bakrov</a:t>
            </a:r>
            <a:r>
              <a:rPr dirty="0"/>
              <a:t> </a:t>
            </a:r>
            <a:r>
              <a:rPr dirty="0" err="1"/>
              <a:t>sulfat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natrijev</a:t>
            </a:r>
            <a:r>
              <a:rPr dirty="0"/>
              <a:t> </a:t>
            </a:r>
            <a:r>
              <a:rPr dirty="0" err="1"/>
              <a:t>hidroksid</a:t>
            </a:r>
            <a:endParaRPr dirty="0"/>
          </a:p>
        </p:txBody>
      </p:sp>
      <p:pic>
        <p:nvPicPr>
          <p:cNvPr id="13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7038" y="1956057"/>
            <a:ext cx="4836033" cy="362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1412" y="878465"/>
            <a:ext cx="4969878" cy="3313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4510" y="4722459"/>
            <a:ext cx="3973325" cy="3973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78395" y="6591851"/>
            <a:ext cx="4660808" cy="3491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866724" y="10376852"/>
            <a:ext cx="4660808" cy="3108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528814" y="1280354"/>
            <a:ext cx="4660808" cy="3101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magine" descr="Immagin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5017" y="9226525"/>
            <a:ext cx="3973325" cy="3973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magine" descr="Immagin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332274" y="6128446"/>
            <a:ext cx="4654810" cy="3491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  <p:bldP spid="132" grpId="9" animBg="1" advAuto="0"/>
      <p:bldP spid="133" grpId="2" animBg="1" advAuto="0"/>
      <p:bldP spid="134" grpId="3" animBg="1" advAuto="0"/>
      <p:bldP spid="135" grpId="4" animBg="1" advAuto="0"/>
      <p:bldP spid="136" grpId="5" animBg="1" advAuto="0"/>
      <p:bldP spid="137" grpId="6" animBg="1" advAuto="0"/>
      <p:bldP spid="138" grpId="7" animBg="1" advAuto="0"/>
      <p:bldP spid="139" grpId="8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ostopek za beljak in mleko:…"/>
          <p:cNvSpPr txBox="1"/>
          <p:nvPr/>
        </p:nvSpPr>
        <p:spPr>
          <a:xfrm>
            <a:off x="1254851" y="2778829"/>
            <a:ext cx="15207134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u="sng"/>
            </a:pPr>
            <a:r>
              <a:rPr dirty="0" err="1"/>
              <a:t>Postopek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beljak</a:t>
            </a:r>
            <a:r>
              <a:rPr dirty="0"/>
              <a:t> in </a:t>
            </a:r>
            <a:r>
              <a:rPr dirty="0" err="1"/>
              <a:t>mleko</a:t>
            </a:r>
            <a:r>
              <a:rPr dirty="0"/>
              <a:t>:</a:t>
            </a:r>
          </a:p>
          <a:p>
            <a:pPr marL="609600" indent="-609600" algn="l">
              <a:buSzPct val="75000"/>
              <a:buChar char="•"/>
            </a:pPr>
            <a:r>
              <a:rPr dirty="0" err="1"/>
              <a:t>pripravimo</a:t>
            </a:r>
            <a:r>
              <a:rPr dirty="0"/>
              <a:t> </a:t>
            </a:r>
            <a:r>
              <a:rPr dirty="0" err="1"/>
              <a:t>raztopino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vsako</a:t>
            </a:r>
            <a:r>
              <a:rPr dirty="0"/>
              <a:t> </a:t>
            </a:r>
            <a:r>
              <a:rPr dirty="0" err="1"/>
              <a:t>snov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razmerje</a:t>
            </a:r>
            <a:r>
              <a:rPr dirty="0"/>
              <a:t> z </a:t>
            </a:r>
            <a:r>
              <a:rPr dirty="0" err="1"/>
              <a:t>vodo</a:t>
            </a:r>
            <a:r>
              <a:rPr dirty="0"/>
              <a:t> je 1:1</a:t>
            </a:r>
          </a:p>
          <a:p>
            <a:pPr marL="609600" indent="-609600" algn="l">
              <a:buSzPct val="75000"/>
              <a:buChar char="•"/>
            </a:pPr>
            <a:r>
              <a:rPr dirty="0"/>
              <a:t>v </a:t>
            </a:r>
            <a:r>
              <a:rPr dirty="0" err="1"/>
              <a:t>raztopino</a:t>
            </a:r>
            <a:r>
              <a:rPr dirty="0"/>
              <a:t> z </a:t>
            </a:r>
            <a:r>
              <a:rPr dirty="0" err="1"/>
              <a:t>mlekom</a:t>
            </a:r>
            <a:r>
              <a:rPr dirty="0"/>
              <a:t> </a:t>
            </a:r>
            <a:r>
              <a:rPr dirty="0" err="1"/>
              <a:t>dodamo</a:t>
            </a:r>
            <a:r>
              <a:rPr dirty="0"/>
              <a:t> </a:t>
            </a:r>
            <a:r>
              <a:rPr dirty="0" err="1"/>
              <a:t>bakrov</a:t>
            </a:r>
            <a:r>
              <a:rPr dirty="0"/>
              <a:t> </a:t>
            </a:r>
            <a:r>
              <a:rPr dirty="0" err="1"/>
              <a:t>sulfat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/>
              <a:t>v </a:t>
            </a:r>
            <a:r>
              <a:rPr dirty="0" err="1"/>
              <a:t>raztopino</a:t>
            </a:r>
            <a:r>
              <a:rPr dirty="0"/>
              <a:t> z </a:t>
            </a:r>
            <a:r>
              <a:rPr dirty="0" err="1"/>
              <a:t>beljakom</a:t>
            </a:r>
            <a:r>
              <a:rPr dirty="0"/>
              <a:t> </a:t>
            </a:r>
            <a:r>
              <a:rPr dirty="0" err="1"/>
              <a:t>dodamo</a:t>
            </a:r>
            <a:r>
              <a:rPr dirty="0"/>
              <a:t> </a:t>
            </a:r>
            <a:r>
              <a:rPr dirty="0" err="1"/>
              <a:t>natrijev</a:t>
            </a:r>
            <a:r>
              <a:rPr dirty="0"/>
              <a:t> </a:t>
            </a:r>
            <a:r>
              <a:rPr dirty="0" err="1"/>
              <a:t>hidroksid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otek za orehe, lešnike in mandlje:…"/>
          <p:cNvSpPr txBox="1"/>
          <p:nvPr/>
        </p:nvSpPr>
        <p:spPr>
          <a:xfrm>
            <a:off x="761706" y="2574926"/>
            <a:ext cx="15871333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u="sng"/>
            </a:pPr>
            <a:r>
              <a:rPr dirty="0" err="1"/>
              <a:t>Potek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orehe</a:t>
            </a:r>
            <a:r>
              <a:rPr dirty="0"/>
              <a:t>, </a:t>
            </a:r>
            <a:r>
              <a:rPr dirty="0" err="1"/>
              <a:t>lešnike</a:t>
            </a:r>
            <a:r>
              <a:rPr dirty="0"/>
              <a:t> in </a:t>
            </a:r>
            <a:r>
              <a:rPr dirty="0" err="1"/>
              <a:t>mandlje</a:t>
            </a:r>
            <a:r>
              <a:rPr dirty="0"/>
              <a:t>:</a:t>
            </a:r>
          </a:p>
          <a:p>
            <a:pPr marL="609600" indent="-609600" algn="l">
              <a:buSzPct val="75000"/>
              <a:buChar char="•"/>
            </a:pPr>
            <a:r>
              <a:rPr dirty="0" err="1"/>
              <a:t>zdrobimo</a:t>
            </a:r>
            <a:r>
              <a:rPr dirty="0"/>
              <a:t> </a:t>
            </a:r>
            <a:r>
              <a:rPr dirty="0" err="1"/>
              <a:t>jih</a:t>
            </a:r>
            <a:r>
              <a:rPr dirty="0"/>
              <a:t> v </a:t>
            </a:r>
            <a:r>
              <a:rPr dirty="0" err="1"/>
              <a:t>terilnici</a:t>
            </a:r>
            <a:r>
              <a:rPr dirty="0"/>
              <a:t>, </a:t>
            </a:r>
            <a:r>
              <a:rPr dirty="0" err="1" smtClean="0"/>
              <a:t>vsak</a:t>
            </a:r>
            <a:r>
              <a:rPr lang="sl-SI" dirty="0" smtClean="0"/>
              <a:t>e</a:t>
            </a:r>
            <a:r>
              <a:rPr dirty="0" smtClean="0"/>
              <a:t> </a:t>
            </a:r>
            <a:r>
              <a:rPr dirty="0" err="1"/>
              <a:t>posebej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dodamo</a:t>
            </a:r>
            <a:r>
              <a:rPr dirty="0"/>
              <a:t> </a:t>
            </a:r>
            <a:r>
              <a:rPr dirty="0" err="1"/>
              <a:t>aceton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/>
              <a:t>s </a:t>
            </a:r>
            <a:r>
              <a:rPr dirty="0" err="1"/>
              <a:t>pomočjo</a:t>
            </a:r>
            <a:r>
              <a:rPr dirty="0"/>
              <a:t> </a:t>
            </a:r>
            <a:r>
              <a:rPr dirty="0" err="1"/>
              <a:t>filtrirnega</a:t>
            </a:r>
            <a:r>
              <a:rPr dirty="0"/>
              <a:t> </a:t>
            </a:r>
            <a:r>
              <a:rPr dirty="0" err="1"/>
              <a:t>papirja</a:t>
            </a:r>
            <a:r>
              <a:rPr dirty="0"/>
              <a:t> </a:t>
            </a:r>
            <a:r>
              <a:rPr dirty="0" err="1"/>
              <a:t>filtriramo</a:t>
            </a:r>
            <a:r>
              <a:rPr dirty="0"/>
              <a:t> </a:t>
            </a:r>
            <a:r>
              <a:rPr dirty="0" err="1"/>
              <a:t>preparat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kartonček</a:t>
            </a:r>
            <a:r>
              <a:rPr dirty="0"/>
              <a:t> </a:t>
            </a:r>
            <a:r>
              <a:rPr dirty="0" err="1"/>
              <a:t>postavimo</a:t>
            </a:r>
            <a:r>
              <a:rPr dirty="0"/>
              <a:t> </a:t>
            </a:r>
            <a:r>
              <a:rPr dirty="0" err="1" smtClean="0"/>
              <a:t>kapl</a:t>
            </a:r>
            <a:r>
              <a:rPr lang="sl-SI" dirty="0" smtClean="0"/>
              <a:t>j</a:t>
            </a:r>
            <a:r>
              <a:rPr dirty="0" err="1" smtClean="0"/>
              <a:t>ico</a:t>
            </a:r>
            <a:r>
              <a:rPr dirty="0" smtClean="0"/>
              <a:t> </a:t>
            </a:r>
            <a:r>
              <a:rPr dirty="0" err="1"/>
              <a:t>vsakega</a:t>
            </a:r>
            <a:r>
              <a:rPr dirty="0"/>
              <a:t> </a:t>
            </a:r>
            <a:r>
              <a:rPr dirty="0" err="1"/>
              <a:t>preparata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Zaključki za beljak in mleko:…"/>
          <p:cNvSpPr txBox="1"/>
          <p:nvPr/>
        </p:nvSpPr>
        <p:spPr>
          <a:xfrm>
            <a:off x="1379227" y="694287"/>
            <a:ext cx="14943193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u="sng"/>
            </a:pPr>
            <a:r>
              <a:rPr dirty="0" err="1"/>
              <a:t>Zaključki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beljak</a:t>
            </a:r>
            <a:r>
              <a:rPr dirty="0"/>
              <a:t> in </a:t>
            </a:r>
            <a:r>
              <a:rPr dirty="0" err="1"/>
              <a:t>mleko</a:t>
            </a:r>
            <a:r>
              <a:rPr dirty="0"/>
              <a:t>:</a:t>
            </a:r>
          </a:p>
          <a:p>
            <a:pPr marL="609600" indent="-609600" algn="l">
              <a:buSzPct val="75000"/>
              <a:buChar char="•"/>
            </a:pPr>
            <a:r>
              <a:rPr dirty="0" err="1"/>
              <a:t>opazimo</a:t>
            </a:r>
            <a:r>
              <a:rPr dirty="0"/>
              <a:t>, da </a:t>
            </a:r>
            <a:r>
              <a:rPr dirty="0" err="1"/>
              <a:t>kompleks</a:t>
            </a:r>
            <a:r>
              <a:rPr dirty="0"/>
              <a:t> je postal </a:t>
            </a:r>
            <a:r>
              <a:rPr dirty="0" smtClean="0"/>
              <a:t>vi</a:t>
            </a:r>
            <a:r>
              <a:rPr lang="sl-SI" dirty="0" smtClean="0"/>
              <a:t>j</a:t>
            </a:r>
            <a:r>
              <a:rPr dirty="0" err="1" smtClean="0"/>
              <a:t>oličaste</a:t>
            </a:r>
            <a:r>
              <a:rPr dirty="0" smtClean="0"/>
              <a:t> </a:t>
            </a:r>
            <a:r>
              <a:rPr dirty="0" err="1"/>
              <a:t>barve</a:t>
            </a:r>
            <a:endParaRPr dirty="0"/>
          </a:p>
          <a:p>
            <a:pPr marL="609600" indent="-609600" algn="l">
              <a:buSzPct val="75000"/>
              <a:buChar char="•"/>
            </a:pPr>
            <a:r>
              <a:rPr dirty="0" err="1"/>
              <a:t>peptidna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 je </a:t>
            </a:r>
            <a:r>
              <a:rPr dirty="0" err="1"/>
              <a:t>spremenila</a:t>
            </a:r>
            <a:r>
              <a:rPr dirty="0"/>
              <a:t> </a:t>
            </a:r>
            <a:r>
              <a:rPr dirty="0" err="1"/>
              <a:t>barvo</a:t>
            </a:r>
            <a:endParaRPr dirty="0"/>
          </a:p>
        </p:txBody>
      </p:sp>
      <p:sp>
        <p:nvSpPr>
          <p:cNvPr id="146" name="Zaključki za orehe, lešnike in mandlje:…"/>
          <p:cNvSpPr txBox="1"/>
          <p:nvPr/>
        </p:nvSpPr>
        <p:spPr>
          <a:xfrm>
            <a:off x="1379227" y="4268828"/>
            <a:ext cx="21018574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u="sng"/>
            </a:pPr>
            <a:r>
              <a:rPr dirty="0" err="1"/>
              <a:t>Zaključki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orehe</a:t>
            </a:r>
            <a:r>
              <a:rPr dirty="0"/>
              <a:t>, </a:t>
            </a:r>
            <a:r>
              <a:rPr dirty="0" err="1"/>
              <a:t>lešnike</a:t>
            </a:r>
            <a:r>
              <a:rPr dirty="0"/>
              <a:t> in </a:t>
            </a:r>
            <a:r>
              <a:rPr dirty="0" err="1"/>
              <a:t>mandlje</a:t>
            </a:r>
            <a:r>
              <a:rPr dirty="0"/>
              <a:t>:</a:t>
            </a:r>
          </a:p>
          <a:p>
            <a:pPr marL="609600" indent="-609600" algn="just">
              <a:buSzPct val="75000"/>
              <a:buChar char="•"/>
            </a:pPr>
            <a:r>
              <a:rPr lang="sl-SI" dirty="0" smtClean="0"/>
              <a:t>u</a:t>
            </a:r>
            <a:r>
              <a:rPr dirty="0" err="1" smtClean="0"/>
              <a:t>gotovimo</a:t>
            </a:r>
            <a:r>
              <a:rPr dirty="0"/>
              <a:t>, da </a:t>
            </a:r>
            <a:r>
              <a:rPr dirty="0" err="1" smtClean="0"/>
              <a:t>oreh</a:t>
            </a:r>
            <a:r>
              <a:rPr lang="sl-SI" dirty="0" smtClean="0"/>
              <a:t>i</a:t>
            </a:r>
            <a:r>
              <a:rPr dirty="0" smtClean="0"/>
              <a:t> </a:t>
            </a:r>
            <a:r>
              <a:rPr dirty="0" err="1" smtClean="0"/>
              <a:t>vsebuje</a:t>
            </a:r>
            <a:r>
              <a:rPr lang="sl-SI" dirty="0" smtClean="0"/>
              <a:t>jo</a:t>
            </a:r>
            <a:r>
              <a:rPr dirty="0" smtClean="0"/>
              <a:t> </a:t>
            </a:r>
            <a:r>
              <a:rPr dirty="0" err="1"/>
              <a:t>največ</a:t>
            </a:r>
            <a:r>
              <a:rPr dirty="0"/>
              <a:t> </a:t>
            </a:r>
            <a:r>
              <a:rPr dirty="0" err="1"/>
              <a:t>maščob</a:t>
            </a:r>
            <a:endParaRPr dirty="0"/>
          </a:p>
          <a:p>
            <a:pPr marL="609600" indent="-609600" algn="just">
              <a:buSzPct val="75000"/>
              <a:buChar char="•"/>
            </a:pPr>
            <a:r>
              <a:rPr lang="sl-SI" dirty="0"/>
              <a:t>a</a:t>
            </a:r>
            <a:r>
              <a:rPr dirty="0" err="1" smtClean="0"/>
              <a:t>ceton</a:t>
            </a:r>
            <a:r>
              <a:rPr lang="sl-SI" dirty="0" smtClean="0"/>
              <a:t> sam</a:t>
            </a:r>
            <a:r>
              <a:rPr dirty="0" smtClean="0"/>
              <a:t> </a:t>
            </a:r>
            <a:r>
              <a:rPr dirty="0"/>
              <a:t>je </a:t>
            </a:r>
            <a:r>
              <a:rPr dirty="0" err="1"/>
              <a:t>izhlapel</a:t>
            </a:r>
            <a:r>
              <a:rPr dirty="0"/>
              <a:t> in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papirju</a:t>
            </a:r>
            <a:r>
              <a:rPr dirty="0"/>
              <a:t> so </a:t>
            </a:r>
            <a:r>
              <a:rPr dirty="0" err="1" smtClean="0"/>
              <a:t>os</a:t>
            </a:r>
            <a:r>
              <a:rPr lang="sl-SI" dirty="0" smtClean="0"/>
              <a:t>t</a:t>
            </a:r>
            <a:r>
              <a:rPr dirty="0" err="1" smtClean="0"/>
              <a:t>ali</a:t>
            </a:r>
            <a:r>
              <a:rPr dirty="0" smtClean="0"/>
              <a:t> </a:t>
            </a:r>
            <a:r>
              <a:rPr dirty="0" err="1"/>
              <a:t>samo</a:t>
            </a:r>
            <a:r>
              <a:rPr dirty="0"/>
              <a:t> </a:t>
            </a:r>
            <a:r>
              <a:rPr dirty="0" err="1"/>
              <a:t>maščobni</a:t>
            </a:r>
            <a:r>
              <a:rPr dirty="0"/>
              <a:t> </a:t>
            </a:r>
            <a:r>
              <a:rPr dirty="0" err="1"/>
              <a:t>madeži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160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Gradient</vt:lpstr>
      <vt:lpstr>Dokazovanje beljakovin in maščob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Dokazovanje beljakovin in maščob</dc:title>
  <dc:creator>Silvo</dc:creator>
  <cp:lastModifiedBy>Silvo-pc</cp:lastModifiedBy>
  <cp:revision>6</cp:revision>
  <dcterms:modified xsi:type="dcterms:W3CDTF">2018-05-12T14:15:27Z</dcterms:modified>
</cp:coreProperties>
</file>