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l-SI" sz="8800" dirty="0" smtClean="0"/>
              <a:t>DENATURACIJA </a:t>
            </a:r>
            <a:br>
              <a:rPr lang="sl-SI" sz="8800" dirty="0" smtClean="0"/>
            </a:br>
            <a:r>
              <a:rPr lang="sl-SI" sz="8800" dirty="0" smtClean="0"/>
              <a:t>BELJAKOVIN</a:t>
            </a:r>
            <a:endParaRPr lang="it-IT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8190" y="4216001"/>
            <a:ext cx="3589469" cy="1405467"/>
          </a:xfrm>
        </p:spPr>
        <p:txBody>
          <a:bodyPr/>
          <a:lstStyle/>
          <a:p>
            <a:r>
              <a:rPr lang="sl-SI" dirty="0" smtClean="0"/>
              <a:t>IZVEDLA: CARLOTTA CUPIN</a:t>
            </a:r>
          </a:p>
          <a:p>
            <a:r>
              <a:rPr lang="sl-SI" dirty="0" smtClean="0"/>
              <a:t>PREDSTAVI: ELENA LO CASCIO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2" y="557213"/>
            <a:ext cx="3631644" cy="98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4075" r="56114" b="2740"/>
          <a:stretch/>
        </p:blipFill>
        <p:spPr bwMode="auto">
          <a:xfrm>
            <a:off x="976842" y="1642532"/>
            <a:ext cx="1369016" cy="340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822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PRIPOMOČKI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6 epruvet</a:t>
            </a:r>
          </a:p>
          <a:p>
            <a:r>
              <a:rPr lang="sl-SI" sz="2400" dirty="0" smtClean="0"/>
              <a:t>kovinsko stojalo za epruvete</a:t>
            </a:r>
          </a:p>
          <a:p>
            <a:r>
              <a:rPr lang="sl-SI" sz="2400" dirty="0"/>
              <a:t>b</a:t>
            </a:r>
            <a:r>
              <a:rPr lang="sl-SI" sz="2400" dirty="0" smtClean="0"/>
              <a:t>unsenov gorilnik</a:t>
            </a:r>
          </a:p>
          <a:p>
            <a:r>
              <a:rPr lang="sl-SI" sz="2400" dirty="0" smtClean="0"/>
              <a:t>čaša 250ml</a:t>
            </a:r>
          </a:p>
          <a:p>
            <a:r>
              <a:rPr lang="sl-SI" sz="2400" dirty="0"/>
              <a:t>m</a:t>
            </a:r>
            <a:r>
              <a:rPr lang="sl-SI" sz="2400" dirty="0" smtClean="0"/>
              <a:t>erilni valj</a:t>
            </a:r>
          </a:p>
          <a:p>
            <a:r>
              <a:rPr lang="sl-SI" sz="2400" dirty="0"/>
              <a:t>m</a:t>
            </a:r>
            <a:r>
              <a:rPr lang="sl-SI" sz="2400" dirty="0" smtClean="0"/>
              <a:t>erilna pipeta</a:t>
            </a:r>
            <a:endParaRPr lang="it-I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837" y="2231142"/>
            <a:ext cx="5211561" cy="34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832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KEMIKALije (SNOVI ZA ANALIZO)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222" y="2142067"/>
            <a:ext cx="5963004" cy="3649133"/>
          </a:xfrm>
        </p:spPr>
        <p:txBody>
          <a:bodyPr>
            <a:normAutofit/>
          </a:bodyPr>
          <a:lstStyle/>
          <a:p>
            <a:r>
              <a:rPr lang="sl-SI" sz="2400" dirty="0"/>
              <a:t>v</a:t>
            </a:r>
            <a:r>
              <a:rPr lang="sl-SI" sz="2400" dirty="0" smtClean="0"/>
              <a:t>oda</a:t>
            </a:r>
          </a:p>
          <a:p>
            <a:r>
              <a:rPr lang="sl-SI" sz="2400" dirty="0"/>
              <a:t>j</a:t>
            </a:r>
            <a:r>
              <a:rPr lang="sl-SI" sz="2400" dirty="0" smtClean="0"/>
              <a:t>ajčni beljak</a:t>
            </a:r>
          </a:p>
          <a:p>
            <a:r>
              <a:rPr lang="sl-SI" sz="2400" dirty="0"/>
              <a:t>l</a:t>
            </a:r>
            <a:r>
              <a:rPr lang="sl-SI" sz="2400" dirty="0" smtClean="0"/>
              <a:t>imonin sok</a:t>
            </a:r>
          </a:p>
          <a:p>
            <a:r>
              <a:rPr lang="sl-SI" sz="2400" dirty="0"/>
              <a:t>b</a:t>
            </a:r>
            <a:r>
              <a:rPr lang="sl-SI" sz="2400" dirty="0" smtClean="0"/>
              <a:t>akrov sulfat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ladkor</a:t>
            </a:r>
          </a:p>
          <a:p>
            <a:r>
              <a:rPr lang="sl-SI" sz="2400" dirty="0"/>
              <a:t>e</a:t>
            </a:r>
            <a:r>
              <a:rPr lang="sl-SI" sz="2400" dirty="0" smtClean="0"/>
              <a:t>tanol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ol</a:t>
            </a:r>
            <a:endParaRPr lang="it-IT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90" t="17390" r="9703" b="10307"/>
          <a:stretch/>
        </p:blipFill>
        <p:spPr>
          <a:xfrm>
            <a:off x="7017760" y="2209192"/>
            <a:ext cx="2386032" cy="172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93"/>
          <a:stretch/>
        </p:blipFill>
        <p:spPr>
          <a:xfrm>
            <a:off x="784629" y="2185812"/>
            <a:ext cx="2232556" cy="160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293" t="8737" r="13064" b="8299"/>
          <a:stretch/>
        </p:blipFill>
        <p:spPr>
          <a:xfrm>
            <a:off x="7835724" y="4332642"/>
            <a:ext cx="2570235" cy="1854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184" r="4587"/>
          <a:stretch/>
        </p:blipFill>
        <p:spPr>
          <a:xfrm>
            <a:off x="2628968" y="3429000"/>
            <a:ext cx="1997005" cy="15696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6105" r="3698" b="10809"/>
          <a:stretch/>
        </p:blipFill>
        <p:spPr>
          <a:xfrm>
            <a:off x="939413" y="4776607"/>
            <a:ext cx="2533790" cy="163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06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4586110" cy="364913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PRVI DEL:</a:t>
            </a:r>
          </a:p>
          <a:p>
            <a:r>
              <a:rPr lang="sl-SI" sz="2400" dirty="0" smtClean="0"/>
              <a:t>Ločimo rumenjak od beljaka.</a:t>
            </a:r>
          </a:p>
          <a:p>
            <a:r>
              <a:rPr lang="sl-SI" sz="2400" dirty="0" smtClean="0"/>
              <a:t>Beljak razrečimo z vodo 1:1.</a:t>
            </a:r>
          </a:p>
          <a:p>
            <a:r>
              <a:rPr lang="it-IT" sz="2400" dirty="0"/>
              <a:t>V </a:t>
            </a:r>
            <a:r>
              <a:rPr lang="it-IT" sz="2400" dirty="0" err="1"/>
              <a:t>vsako</a:t>
            </a:r>
            <a:r>
              <a:rPr lang="it-IT" sz="2400" dirty="0"/>
              <a:t> </a:t>
            </a:r>
            <a:r>
              <a:rPr lang="it-IT" sz="2400" dirty="0" err="1"/>
              <a:t>epruveto</a:t>
            </a:r>
            <a:r>
              <a:rPr lang="it-IT" sz="2400" dirty="0"/>
              <a:t> </a:t>
            </a:r>
            <a:r>
              <a:rPr lang="it-IT" sz="2400" dirty="0" err="1" smtClean="0"/>
              <a:t>nalije</a:t>
            </a:r>
            <a:r>
              <a:rPr lang="sl-SI" sz="2400" dirty="0" err="1" smtClean="0"/>
              <a:t>mo</a:t>
            </a:r>
            <a:r>
              <a:rPr lang="it-IT" sz="2400" dirty="0" smtClean="0"/>
              <a:t> </a:t>
            </a:r>
            <a:r>
              <a:rPr lang="it-IT" sz="2400" dirty="0"/>
              <a:t>3,5ml </a:t>
            </a:r>
            <a:r>
              <a:rPr lang="sl-SI" sz="2400" dirty="0" smtClean="0"/>
              <a:t>razredčenega </a:t>
            </a:r>
            <a:r>
              <a:rPr lang="it-IT" sz="2400" dirty="0" err="1" smtClean="0"/>
              <a:t>jajčnega</a:t>
            </a:r>
            <a:r>
              <a:rPr lang="it-IT" sz="2400" dirty="0" smtClean="0"/>
              <a:t> </a:t>
            </a:r>
            <a:r>
              <a:rPr lang="it-IT" sz="2400" dirty="0" err="1" smtClean="0"/>
              <a:t>beljaka</a:t>
            </a:r>
            <a:r>
              <a:rPr lang="sl-SI" sz="2400" dirty="0" smtClean="0"/>
              <a:t>.</a:t>
            </a:r>
            <a:endParaRPr lang="it-IT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13" t="6872" r="4109" b="4217"/>
          <a:stretch/>
        </p:blipFill>
        <p:spPr>
          <a:xfrm>
            <a:off x="5384800" y="2497631"/>
            <a:ext cx="4605866" cy="2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80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401" y="2153356"/>
            <a:ext cx="5680335" cy="364913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DRUGI DEL:</a:t>
            </a:r>
          </a:p>
          <a:p>
            <a:r>
              <a:rPr lang="sl-SI" sz="2400" dirty="0" smtClean="0"/>
              <a:t>Prvo epruveto damo v vodo skupaj s termometrom ter jo segrevamo, dokler ne pride do vidne spremembe v raztopini jajčnega beljaka (</a:t>
            </a:r>
            <a:r>
              <a:rPr lang="it-IT" sz="2400" dirty="0" smtClean="0"/>
              <a:t>~70°C)</a:t>
            </a:r>
            <a:r>
              <a:rPr lang="sl-SI" sz="24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/>
          <a:stretch/>
        </p:blipFill>
        <p:spPr>
          <a:xfrm>
            <a:off x="939533" y="1986845"/>
            <a:ext cx="3305671" cy="4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5760154" cy="364913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/>
              <a:t>TRETJI DEL:</a:t>
            </a:r>
          </a:p>
          <a:p>
            <a:r>
              <a:rPr lang="it-IT" sz="2400" dirty="0" smtClean="0"/>
              <a:t>V </a:t>
            </a:r>
            <a:r>
              <a:rPr lang="it-IT" sz="2400" dirty="0" err="1" smtClean="0"/>
              <a:t>ostal</a:t>
            </a:r>
            <a:r>
              <a:rPr lang="sl-SI" sz="2400" dirty="0" smtClean="0"/>
              <a:t>e</a:t>
            </a:r>
            <a:r>
              <a:rPr lang="it-IT" sz="2400" dirty="0" smtClean="0"/>
              <a:t> </a:t>
            </a:r>
            <a:r>
              <a:rPr lang="it-IT" sz="2400" dirty="0" err="1" smtClean="0"/>
              <a:t>epruvet</a:t>
            </a:r>
            <a:r>
              <a:rPr lang="sl-SI" sz="2400" dirty="0" smtClean="0"/>
              <a:t>e</a:t>
            </a:r>
            <a:r>
              <a:rPr lang="it-IT" sz="2400" dirty="0" smtClean="0"/>
              <a:t> </a:t>
            </a:r>
            <a:r>
              <a:rPr lang="it-IT" sz="2400" dirty="0" err="1"/>
              <a:t>dodamo</a:t>
            </a:r>
            <a:r>
              <a:rPr lang="it-IT" sz="2400" dirty="0"/>
              <a:t> </a:t>
            </a:r>
            <a:r>
              <a:rPr lang="it-IT" sz="2400" dirty="0" err="1"/>
              <a:t>limonin</a:t>
            </a:r>
            <a:r>
              <a:rPr lang="it-IT" sz="2400" dirty="0"/>
              <a:t> </a:t>
            </a:r>
            <a:r>
              <a:rPr lang="it-IT" sz="2400" dirty="0" err="1"/>
              <a:t>sok</a:t>
            </a:r>
            <a:r>
              <a:rPr lang="it-IT" sz="2400" dirty="0"/>
              <a:t>, </a:t>
            </a:r>
            <a:r>
              <a:rPr lang="it-IT" sz="2400" dirty="0" err="1" smtClean="0"/>
              <a:t>raztopino</a:t>
            </a:r>
            <a:r>
              <a:rPr lang="it-IT" sz="2400" dirty="0" smtClean="0"/>
              <a:t> </a:t>
            </a:r>
            <a:r>
              <a:rPr lang="it-IT" sz="2400" dirty="0" err="1"/>
              <a:t>bakrovega</a:t>
            </a:r>
            <a:r>
              <a:rPr lang="it-IT" sz="2400" dirty="0"/>
              <a:t> </a:t>
            </a:r>
            <a:r>
              <a:rPr lang="it-IT" sz="2400" dirty="0" err="1"/>
              <a:t>sulfata</a:t>
            </a:r>
            <a:r>
              <a:rPr lang="it-IT" sz="2400" dirty="0"/>
              <a:t>, </a:t>
            </a:r>
            <a:r>
              <a:rPr lang="it-IT" sz="2400" dirty="0" err="1" smtClean="0"/>
              <a:t>raztopino</a:t>
            </a:r>
            <a:r>
              <a:rPr lang="it-IT" sz="2400" dirty="0" smtClean="0"/>
              <a:t> </a:t>
            </a:r>
            <a:r>
              <a:rPr lang="it-IT" sz="2400" dirty="0" err="1"/>
              <a:t>sladkorja</a:t>
            </a:r>
            <a:r>
              <a:rPr lang="it-IT" sz="2400" dirty="0"/>
              <a:t>, </a:t>
            </a:r>
            <a:r>
              <a:rPr lang="it-IT" sz="2400" dirty="0" err="1"/>
              <a:t>etanol</a:t>
            </a:r>
            <a:r>
              <a:rPr lang="it-IT" sz="2400" dirty="0"/>
              <a:t> in </a:t>
            </a:r>
            <a:r>
              <a:rPr lang="it-IT" sz="2400" dirty="0" err="1" smtClean="0"/>
              <a:t>raztopimo</a:t>
            </a:r>
            <a:r>
              <a:rPr lang="it-IT" sz="2400" dirty="0" smtClean="0"/>
              <a:t> </a:t>
            </a:r>
            <a:r>
              <a:rPr lang="it-IT" sz="2400" dirty="0"/>
              <a:t>soli ter </a:t>
            </a:r>
            <a:r>
              <a:rPr lang="it-IT" sz="2400" dirty="0" err="1"/>
              <a:t>jih</a:t>
            </a:r>
            <a:r>
              <a:rPr lang="it-IT" sz="2400" dirty="0"/>
              <a:t> </a:t>
            </a:r>
            <a:r>
              <a:rPr lang="it-IT" sz="2400" dirty="0" err="1"/>
              <a:t>segrejemo</a:t>
            </a:r>
            <a:r>
              <a:rPr lang="it-IT" sz="2400" dirty="0"/>
              <a:t> </a:t>
            </a:r>
            <a:r>
              <a:rPr lang="it-IT" sz="2400" dirty="0" err="1"/>
              <a:t>na</a:t>
            </a:r>
            <a:r>
              <a:rPr lang="it-IT" sz="2400" dirty="0"/>
              <a:t> </a:t>
            </a:r>
            <a:r>
              <a:rPr lang="it-IT" sz="2400" dirty="0" err="1"/>
              <a:t>bunsenovem</a:t>
            </a:r>
            <a:r>
              <a:rPr lang="it-IT" sz="2400" dirty="0"/>
              <a:t> </a:t>
            </a:r>
            <a:r>
              <a:rPr lang="it-IT" sz="2400" dirty="0" err="1" smtClean="0"/>
              <a:t>gorilniku</a:t>
            </a:r>
            <a:r>
              <a:rPr lang="it-IT" sz="2400" dirty="0" smtClean="0"/>
              <a:t> do</a:t>
            </a:r>
            <a:r>
              <a:rPr lang="sl-SI" sz="2400" dirty="0" smtClean="0"/>
              <a:t>koler ne zavrejo </a:t>
            </a:r>
            <a:r>
              <a:rPr lang="it-IT" sz="2400" dirty="0" smtClean="0"/>
              <a:t>in</a:t>
            </a:r>
            <a:r>
              <a:rPr lang="sl-SI" sz="2400" dirty="0" smtClean="0"/>
              <a:t> jih</a:t>
            </a:r>
            <a:r>
              <a:rPr lang="it-IT" sz="2400" dirty="0" smtClean="0"/>
              <a:t> </a:t>
            </a:r>
            <a:r>
              <a:rPr lang="it-IT" sz="2400" dirty="0" err="1" smtClean="0"/>
              <a:t>opaz</a:t>
            </a:r>
            <a:r>
              <a:rPr lang="sl-SI" sz="2400" dirty="0" smtClean="0"/>
              <a:t>ujemo.</a:t>
            </a:r>
            <a:endParaRPr lang="it-IT" sz="2400" dirty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93" r="8878"/>
          <a:stretch/>
        </p:blipFill>
        <p:spPr>
          <a:xfrm>
            <a:off x="6953956" y="1628727"/>
            <a:ext cx="3262491" cy="418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</a:t>
            </a:r>
            <a:r>
              <a:rPr lang="sl-SI" dirty="0" smtClean="0"/>
              <a:t>AKLJUČKI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69" y="2218267"/>
            <a:ext cx="9524997" cy="576262"/>
          </a:xfrm>
        </p:spPr>
        <p:txBody>
          <a:bodyPr/>
          <a:lstStyle/>
          <a:p>
            <a:r>
              <a:rPr lang="sl-SI" dirty="0" smtClean="0"/>
              <a:t>Opazimo, da kemikalije reagirajo na dva načina: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183" y="3160887"/>
            <a:ext cx="2283973" cy="2630310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jajčni beljak</a:t>
            </a:r>
          </a:p>
          <a:p>
            <a:r>
              <a:rPr lang="sl-SI" sz="2400" dirty="0" smtClean="0"/>
              <a:t>segrevanje</a:t>
            </a:r>
          </a:p>
          <a:p>
            <a:r>
              <a:rPr lang="sl-SI" sz="2400" dirty="0"/>
              <a:t>l</a:t>
            </a:r>
            <a:r>
              <a:rPr lang="sl-SI" sz="2400" dirty="0" smtClean="0"/>
              <a:t>imonin sok</a:t>
            </a:r>
          </a:p>
          <a:p>
            <a:r>
              <a:rPr lang="sl-SI" sz="2400" dirty="0"/>
              <a:t>b</a:t>
            </a:r>
            <a:r>
              <a:rPr lang="sl-SI" sz="2400" dirty="0" smtClean="0"/>
              <a:t>akrov sulfat</a:t>
            </a:r>
          </a:p>
          <a:p>
            <a:r>
              <a:rPr lang="sl-SI" sz="2400" dirty="0"/>
              <a:t>e</a:t>
            </a:r>
            <a:r>
              <a:rPr lang="sl-SI" sz="2400" dirty="0" smtClean="0"/>
              <a:t>tanol</a:t>
            </a:r>
            <a:endParaRPr lang="it-IT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3285065"/>
            <a:ext cx="2004508" cy="2630310"/>
          </a:xfrm>
        </p:spPr>
        <p:txBody>
          <a:bodyPr>
            <a:normAutofit/>
          </a:bodyPr>
          <a:lstStyle/>
          <a:p>
            <a:r>
              <a:rPr lang="sl-SI" sz="2400" b="1" dirty="0"/>
              <a:t>j</a:t>
            </a:r>
            <a:r>
              <a:rPr lang="sl-SI" sz="2400" b="1" dirty="0" smtClean="0"/>
              <a:t>ajčni beljak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ladkor </a:t>
            </a:r>
          </a:p>
          <a:p>
            <a:r>
              <a:rPr lang="sl-SI" sz="2400" dirty="0"/>
              <a:t>s</a:t>
            </a:r>
            <a:r>
              <a:rPr lang="sl-SI" sz="2400" dirty="0" smtClean="0"/>
              <a:t>ol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2770577" y="3285065"/>
            <a:ext cx="339230" cy="1824817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ight Brace 10"/>
          <p:cNvSpPr/>
          <p:nvPr/>
        </p:nvSpPr>
        <p:spPr>
          <a:xfrm>
            <a:off x="8028939" y="3385256"/>
            <a:ext cx="327310" cy="1326593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3147736" y="3245155"/>
            <a:ext cx="2967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S temi reagenti beljakovine spremenijo strukturo, ker zakrknejo (se koagulirajo)</a:t>
            </a:r>
            <a:endParaRPr lang="it-IT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99" y="3079056"/>
            <a:ext cx="2142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Ni nobene spremembe, ker ne pride do koagulacije beljakovin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4273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12140" b="6819"/>
          <a:stretch/>
        </p:blipFill>
        <p:spPr>
          <a:xfrm>
            <a:off x="3167530" y="628901"/>
            <a:ext cx="6028267" cy="3898674"/>
          </a:xfrm>
        </p:spPr>
      </p:pic>
      <p:sp>
        <p:nvSpPr>
          <p:cNvPr id="5" name="TextBox 4"/>
          <p:cNvSpPr txBox="1"/>
          <p:nvPr/>
        </p:nvSpPr>
        <p:spPr>
          <a:xfrm>
            <a:off x="2179644" y="4865511"/>
            <a:ext cx="1738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LIMONIN SOK</a:t>
            </a:r>
            <a:endParaRPr lang="it-IT" sz="2000" dirty="0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flipH="1">
            <a:off x="3048889" y="3770489"/>
            <a:ext cx="970846" cy="109502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95861" y="5414009"/>
            <a:ext cx="1892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BAKROV SULFAT</a:t>
            </a:r>
            <a:endParaRPr lang="it-IT" sz="2000" dirty="0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 flipH="1">
            <a:off x="4342355" y="3770489"/>
            <a:ext cx="578608" cy="16435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08829" y="4854222"/>
            <a:ext cx="120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SLADKOR</a:t>
            </a:r>
            <a:endParaRPr lang="it-IT" sz="2000" dirty="0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>
            <a:off x="5813782" y="3747911"/>
            <a:ext cx="1" cy="11063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86617" y="5362393"/>
            <a:ext cx="1049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ETANOL</a:t>
            </a:r>
            <a:endParaRPr lang="it-IT" sz="2000" dirty="0"/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6786617" y="3747911"/>
            <a:ext cx="524934" cy="161448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52850" y="4865511"/>
            <a:ext cx="575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SOL</a:t>
            </a:r>
            <a:endParaRPr lang="it-IT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527917" y="3657600"/>
            <a:ext cx="812799" cy="120791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1659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8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64" y="449829"/>
            <a:ext cx="8217272" cy="5958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267" y="2799645"/>
            <a:ext cx="208844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l-SI" dirty="0" smtClean="0"/>
              <a:t>,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389511" y="2799645"/>
            <a:ext cx="22239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,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4075289" y="5915378"/>
            <a:ext cx="202071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947379" y="5915378"/>
            <a:ext cx="225725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6287911" y="3095627"/>
            <a:ext cx="3804356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400" dirty="0" smtClean="0">
                <a:solidFill>
                  <a:schemeClr val="bg1"/>
                </a:solidFill>
              </a:rPr>
              <a:t>HVALA ZA </a:t>
            </a:r>
            <a:r>
              <a:rPr lang="sl-SI" sz="4400" smtClean="0">
                <a:solidFill>
                  <a:schemeClr val="bg1"/>
                </a:solidFill>
              </a:rPr>
              <a:t>VAŠO POZORNOST!</a:t>
            </a:r>
            <a:endParaRPr lang="it-I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345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168</TotalTime>
  <Words>196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Celestial</vt:lpstr>
      <vt:lpstr>DENATURACIJA  BELJAKOVIN</vt:lpstr>
      <vt:lpstr>PRIPOMOČKI</vt:lpstr>
      <vt:lpstr>KEMIKALije (SNOVI ZA ANALIZO)</vt:lpstr>
      <vt:lpstr>POSTOPEK</vt:lpstr>
      <vt:lpstr>POSTOPEK</vt:lpstr>
      <vt:lpstr>POSTOPEK</vt:lpstr>
      <vt:lpstr>ZAKLJUČKI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Carlotta Cupin</dc:creator>
  <cp:lastModifiedBy>Silvo-pc</cp:lastModifiedBy>
  <cp:revision>54</cp:revision>
  <dcterms:created xsi:type="dcterms:W3CDTF">2018-04-30T15:56:05Z</dcterms:created>
  <dcterms:modified xsi:type="dcterms:W3CDTF">2018-05-12T14:15:59Z</dcterms:modified>
</cp:coreProperties>
</file>