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69" r:id="rId6"/>
    <p:sldId id="270" r:id="rId7"/>
    <p:sldId id="271" r:id="rId8"/>
    <p:sldId id="260" r:id="rId9"/>
    <p:sldId id="261" r:id="rId10"/>
    <p:sldId id="262" r:id="rId11"/>
    <p:sldId id="268" r:id="rId12"/>
    <p:sldId id="274" r:id="rId13"/>
    <p:sldId id="275" r:id="rId14"/>
    <p:sldId id="272" r:id="rId15"/>
    <p:sldId id="273" r:id="rId16"/>
    <p:sldId id="276" r:id="rId17"/>
    <p:sldId id="277" r:id="rId1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05A1E"/>
    <a:srgbClr val="993300"/>
    <a:srgbClr val="669900"/>
    <a:srgbClr val="339933"/>
    <a:srgbClr val="3333FF"/>
    <a:srgbClr val="663300"/>
    <a:srgbClr val="996633"/>
    <a:srgbClr val="FFCCFF"/>
    <a:srgbClr val="008000"/>
    <a:srgbClr val="33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65F62-675C-424F-B633-7A4235066504}" type="datetimeFigureOut">
              <a:rPr lang="sl-SI" smtClean="0"/>
              <a:pPr/>
              <a:t>12.1.2016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3AA1-B9EC-482D-B3A2-1AF6CCC246EA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3071810"/>
            <a:ext cx="7772400" cy="2857520"/>
          </a:xfrm>
        </p:spPr>
        <p:txBody>
          <a:bodyPr>
            <a:normAutofit/>
          </a:bodyPr>
          <a:lstStyle/>
          <a:p>
            <a:r>
              <a:rPr lang="sl-SI" sz="6000" dirty="0" err="1">
                <a:solidFill>
                  <a:schemeClr val="accent4">
                    <a:lumMod val="50000"/>
                  </a:schemeClr>
                </a:solidFill>
              </a:rPr>
              <a:t>Dzień</a:t>
            </a:r>
            <a:r>
              <a:rPr lang="sl-SI" sz="6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l-SI" sz="6000" dirty="0" err="1" smtClean="0">
                <a:solidFill>
                  <a:schemeClr val="accent4">
                    <a:lumMod val="50000"/>
                  </a:schemeClr>
                </a:solidFill>
              </a:rPr>
              <a:t>dobry</a:t>
            </a:r>
            <a:r>
              <a:rPr lang="sl-SI" sz="6000" dirty="0" smtClean="0">
                <a:solidFill>
                  <a:schemeClr val="accent4">
                    <a:lumMod val="50000"/>
                  </a:schemeClr>
                </a:solidFill>
              </a:rPr>
              <a:t>!</a:t>
            </a:r>
            <a:r>
              <a:rPr lang="sl-SI" sz="6000" dirty="0" smtClean="0"/>
              <a:t/>
            </a:r>
            <a:br>
              <a:rPr lang="sl-SI" sz="6000" dirty="0" smtClean="0"/>
            </a:br>
            <a:r>
              <a:rPr lang="sl-SI" sz="6000" dirty="0" smtClean="0">
                <a:solidFill>
                  <a:schemeClr val="accent1">
                    <a:lumMod val="75000"/>
                  </a:schemeClr>
                </a:solidFill>
              </a:rPr>
              <a:t>Hello! </a:t>
            </a:r>
            <a:r>
              <a:rPr lang="sl-SI" sz="6000" dirty="0" smtClean="0"/>
              <a:t/>
            </a:r>
            <a:br>
              <a:rPr lang="sl-SI" sz="6000" dirty="0" smtClean="0"/>
            </a:br>
            <a:r>
              <a:rPr lang="sl-SI" sz="6000" dirty="0" smtClean="0">
                <a:solidFill>
                  <a:schemeClr val="accent4">
                    <a:lumMod val="75000"/>
                  </a:schemeClr>
                </a:solidFill>
              </a:rPr>
              <a:t>Živjo!</a:t>
            </a:r>
            <a:endParaRPr lang="sl-SI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Špela\Desktop\94df8e5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7620000" cy="154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F814CD"/>
          </a:fgClr>
          <a:bgClr>
            <a:schemeClr val="accent6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www.radiokrka.com/portals/103004_179736_lipican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316" y="532887"/>
            <a:ext cx="5402454" cy="3403547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 rot="842004">
            <a:off x="6004696" y="1071269"/>
            <a:ext cx="3036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600" dirty="0" smtClean="0">
                <a:solidFill>
                  <a:srgbClr val="E05A1E"/>
                </a:solidFill>
                <a:latin typeface="Blackadder ITC" panose="04020505051007020D02" pitchFamily="82" charset="0"/>
              </a:rPr>
              <a:t>Lipica</a:t>
            </a:r>
            <a:endParaRPr lang="sl-SI" sz="9600" dirty="0">
              <a:solidFill>
                <a:srgbClr val="E05A1E"/>
              </a:solidFill>
              <a:latin typeface="Blackadder ITC" panose="04020505051007020D02" pitchFamily="82" charset="0"/>
            </a:endParaRPr>
          </a:p>
        </p:txBody>
      </p:sp>
      <p:pic>
        <p:nvPicPr>
          <p:cNvPr id="8194" name="Picture 2" descr="http://www.slovenia.info/pictures/town/2/2011/Lipica_logo_322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242979"/>
            <a:ext cx="1656184" cy="1991682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touristra.hr/Repository/Images/Izleti/Lipica%20Postojna/634247206492903522_lipica_Veli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4176464" cy="233882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euparky.si/Portals/1/EasyGalleryImages/6/29/galerijaLipicanci%20%20dedic%CC%A7z%CC%81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23604"/>
            <a:ext cx="4303925" cy="2808312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1"/>
          </a:fgClr>
          <a:bgClr>
            <a:schemeClr val="accent4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://kongresguides.files.wordpress.com/2011/11/portoroz_mrak_2837_ori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82502"/>
            <a:ext cx="6963477" cy="297549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hotel-tartini-piran.com/sites/all/themes/cms/images/background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083753" cy="397818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355476" y="217859"/>
            <a:ext cx="266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lackadder ITC" panose="04020505051007020D02" pitchFamily="82" charset="0"/>
              </a:rPr>
              <a:t>Piran</a:t>
            </a:r>
            <a:endParaRPr lang="sl-SI" sz="9600" dirty="0">
              <a:solidFill>
                <a:schemeClr val="accent1">
                  <a:lumMod val="60000"/>
                  <a:lumOff val="40000"/>
                </a:schemeClr>
              </a:solidFill>
              <a:latin typeface="Blackadder ITC" panose="04020505051007020D02" pitchFamily="82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187624" y="3717032"/>
            <a:ext cx="5040560" cy="1446550"/>
          </a:xfrm>
          <a:prstGeom prst="rect">
            <a:avLst/>
          </a:prstGeo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sl-SI" sz="88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tangChe" panose="02030609000101010101" pitchFamily="49" charset="-127"/>
                <a:ea typeface="BatangChe" panose="02030609000101010101" pitchFamily="49" charset="-127"/>
                <a:cs typeface="Aparajita" panose="020B0604020202020204" pitchFamily="34" charset="0"/>
              </a:rPr>
              <a:t>P</a:t>
            </a:r>
            <a:r>
              <a:rPr lang="sl-SI" sz="8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Che" panose="02030609000101010101" pitchFamily="49" charset="-127"/>
                <a:ea typeface="BatangChe" panose="02030609000101010101" pitchFamily="49" charset="-127"/>
                <a:cs typeface="Aparajita" panose="020B0604020202020204" pitchFamily="34" charset="0"/>
              </a:rPr>
              <a:t>ortorož</a:t>
            </a:r>
            <a:endParaRPr lang="sl-SI" sz="8800" dirty="0">
              <a:solidFill>
                <a:schemeClr val="accent1">
                  <a:lumMod val="40000"/>
                  <a:lumOff val="60000"/>
                </a:schemeClr>
              </a:solidFill>
              <a:latin typeface="BatangChe" panose="02030609000101010101" pitchFamily="49" charset="-127"/>
              <a:ea typeface="BatangChe" panose="02030609000101010101" pitchFamily="49" charset="-127"/>
              <a:cs typeface="Aparajit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vetmetraze.si/uploads/products/9128_13181-107%282%29_1000x10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4B392F"/>
              </a:clrFrom>
              <a:clrTo>
                <a:srgbClr val="4B392F">
                  <a:alpha val="0"/>
                </a:srgbClr>
              </a:clrTo>
            </a:clrChange>
            <a:lum bright="40000"/>
          </a:blip>
          <a:srcRect/>
          <a:stretch>
            <a:fillRect/>
          </a:stretch>
        </p:blipFill>
        <p:spPr bwMode="auto">
          <a:xfrm>
            <a:off x="-217040" y="-315416"/>
            <a:ext cx="9361040" cy="9361042"/>
          </a:xfrm>
          <a:prstGeom prst="rect">
            <a:avLst/>
          </a:prstGeom>
          <a:noFill/>
        </p:spPr>
      </p:pic>
      <p:pic>
        <p:nvPicPr>
          <p:cNvPr id="25604" name="Picture 4" descr="http://www.potepuh.si/public/upload/gallery/236/idrijaingoriskabrda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"/>
            <a:ext cx="4752527" cy="356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jeZBesedilom 3"/>
          <p:cNvSpPr txBox="1"/>
          <p:nvPr/>
        </p:nvSpPr>
        <p:spPr>
          <a:xfrm>
            <a:off x="1187624" y="2420888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0" dirty="0" smtClean="0">
                <a:solidFill>
                  <a:schemeClr val="bg1"/>
                </a:solidFill>
                <a:latin typeface="Freestyle Script" pitchFamily="66" charset="0"/>
              </a:rPr>
              <a:t>Goriška Brda</a:t>
            </a:r>
            <a:endParaRPr lang="sl-SI" sz="8000" dirty="0">
              <a:solidFill>
                <a:schemeClr val="bg1"/>
              </a:solidFill>
              <a:latin typeface="Freestyle Script" pitchFamily="66" charset="0"/>
            </a:endParaRPr>
          </a:p>
        </p:txBody>
      </p:sp>
      <p:pic>
        <p:nvPicPr>
          <p:cNvPr id="25606" name="Picture 6" descr="http://www.mojaobcina.si/img/1/H_MAX_1024x768/vinogr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20688"/>
            <a:ext cx="4124311" cy="2735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/>
          <p:cNvSpPr txBox="1"/>
          <p:nvPr/>
        </p:nvSpPr>
        <p:spPr>
          <a:xfrm>
            <a:off x="6876256" y="1124744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 smtClean="0">
                <a:solidFill>
                  <a:schemeClr val="bg1"/>
                </a:solidFill>
                <a:latin typeface="Freestyle Script" pitchFamily="66" charset="0"/>
              </a:rPr>
              <a:t>Haloze</a:t>
            </a:r>
            <a:endParaRPr lang="sl-SI" sz="6000" dirty="0">
              <a:solidFill>
                <a:schemeClr val="bg1"/>
              </a:solidFill>
              <a:latin typeface="Freestyle Script" pitchFamily="66" charset="0"/>
            </a:endParaRPr>
          </a:p>
        </p:txBody>
      </p:sp>
      <p:pic>
        <p:nvPicPr>
          <p:cNvPr id="25608" name="Picture 8" descr="http://www.slotrips.si/sis-mapa/skupina_doc/slo/objava_datoteke/1412892795_46_maribor-slovenia-biking-vineyards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643314"/>
            <a:ext cx="4392488" cy="2928326"/>
          </a:xfrm>
          <a:prstGeom prst="rect">
            <a:avLst/>
          </a:prstGeom>
          <a:noFill/>
        </p:spPr>
      </p:pic>
      <p:sp>
        <p:nvSpPr>
          <p:cNvPr id="8" name="PoljeZBesedilom 7"/>
          <p:cNvSpPr txBox="1"/>
          <p:nvPr/>
        </p:nvSpPr>
        <p:spPr>
          <a:xfrm>
            <a:off x="3779912" y="3645024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 smtClean="0">
                <a:solidFill>
                  <a:schemeClr val="bg1"/>
                </a:solidFill>
                <a:latin typeface="Freestyle Script" pitchFamily="66" charset="0"/>
              </a:rPr>
              <a:t>Slovenske Gorice</a:t>
            </a:r>
            <a:endParaRPr lang="sl-SI" sz="4800" dirty="0">
              <a:solidFill>
                <a:schemeClr val="bg1"/>
              </a:solidFill>
              <a:latin typeface="Freestyle Scrip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steklarstvo-kresal.com/data/upload/L_002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390" t="3650" r="3390" b="14844"/>
          <a:stretch>
            <a:fillRect/>
          </a:stretch>
        </p:blipFill>
        <p:spPr bwMode="auto">
          <a:xfrm rot="16200000">
            <a:off x="982812" y="-982813"/>
            <a:ext cx="7358905" cy="9324529"/>
          </a:xfrm>
          <a:prstGeom prst="rect">
            <a:avLst/>
          </a:prstGeom>
          <a:noFill/>
        </p:spPr>
      </p:pic>
      <p:pic>
        <p:nvPicPr>
          <p:cNvPr id="26628" name="Picture 4" descr="http://www.slotrips.si/sis-mapa/skupina_doc/slo/objava_datoteke/1336675069_91_postojna2_prikaz_objave_gla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8640"/>
            <a:ext cx="7207746" cy="3603874"/>
          </a:xfrm>
          <a:prstGeom prst="rect">
            <a:avLst/>
          </a:prstGeom>
          <a:noFill/>
        </p:spPr>
      </p:pic>
      <p:pic>
        <p:nvPicPr>
          <p:cNvPr id="26630" name="Picture 6" descr="http://en.abc-tourism.si/data/upload/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762500" cy="3171826"/>
          </a:xfrm>
          <a:prstGeom prst="rect">
            <a:avLst/>
          </a:prstGeom>
          <a:noFill/>
        </p:spPr>
      </p:pic>
      <p:pic>
        <p:nvPicPr>
          <p:cNvPr id="26632" name="Picture 8" descr="http://www.union-hotels.eu/assets/Union-Hotels/Destinations/_resampled/SetRatioSize10001000-Postojna-Cave-Slovenia-Union-Hote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7856" y="4365847"/>
            <a:ext cx="4336144" cy="2492153"/>
          </a:xfrm>
          <a:prstGeom prst="rect">
            <a:avLst/>
          </a:prstGeom>
          <a:noFill/>
        </p:spPr>
      </p:pic>
      <p:sp>
        <p:nvSpPr>
          <p:cNvPr id="6" name="PoljeZBesedilom 5"/>
          <p:cNvSpPr txBox="1"/>
          <p:nvPr/>
        </p:nvSpPr>
        <p:spPr>
          <a:xfrm>
            <a:off x="899592" y="2636912"/>
            <a:ext cx="3744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 smtClean="0">
                <a:solidFill>
                  <a:schemeClr val="accent3">
                    <a:lumMod val="75000"/>
                  </a:schemeClr>
                </a:solidFill>
                <a:latin typeface="Freestyle Script" pitchFamily="66" charset="0"/>
              </a:rPr>
              <a:t>Postojna </a:t>
            </a:r>
            <a:r>
              <a:rPr lang="sl-SI" sz="6600" dirty="0" err="1" smtClean="0">
                <a:solidFill>
                  <a:schemeClr val="accent3">
                    <a:lumMod val="75000"/>
                  </a:schemeClr>
                </a:solidFill>
                <a:latin typeface="Freestyle Script" pitchFamily="66" charset="0"/>
              </a:rPr>
              <a:t>cave</a:t>
            </a:r>
            <a:endParaRPr lang="sl-SI" sz="6600" dirty="0">
              <a:solidFill>
                <a:schemeClr val="accent3">
                  <a:lumMod val="75000"/>
                </a:schemeClr>
              </a:solidFill>
              <a:latin typeface="Freestyle Scrip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2060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kranjska-gora.si/si/imagelib/masonryimage-50-land/default/aktivna-dozivetja/3021-triglav-z-vrha-stenar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499" y="0"/>
            <a:ext cx="8539708" cy="4269854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5220072" y="116632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600" dirty="0" smtClean="0">
                <a:solidFill>
                  <a:schemeClr val="accent2">
                    <a:lumMod val="50000"/>
                  </a:schemeClr>
                </a:solidFill>
                <a:latin typeface="Blackadder ITC" panose="04020505051007020D02" pitchFamily="82" charset="0"/>
              </a:rPr>
              <a:t>Triglav</a:t>
            </a:r>
            <a:endParaRPr lang="sl-SI" sz="9600" dirty="0">
              <a:solidFill>
                <a:schemeClr val="accent2">
                  <a:lumMod val="50000"/>
                </a:schemeClr>
              </a:solidFill>
              <a:latin typeface="Blackadder ITC" panose="04020505051007020D02" pitchFamily="82" charset="0"/>
            </a:endParaRPr>
          </a:p>
        </p:txBody>
      </p:sp>
      <p:pic>
        <p:nvPicPr>
          <p:cNvPr id="10244" name="Picture 4" descr="http://www.pzs.si/javno/postojanke/koca_pri_triglavskih_jezerih-foto_jost_gantar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916" y="3893531"/>
            <a:ext cx="4032448" cy="2690219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discover.si/2011.08.27-Triglavska_jezera/25-Jezero_v_Ledvic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2744" y="3781316"/>
            <a:ext cx="4762500" cy="2914650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92499" y="20869"/>
            <a:ext cx="3672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800" dirty="0" smtClean="0">
                <a:solidFill>
                  <a:schemeClr val="accent2">
                    <a:lumMod val="50000"/>
                  </a:schemeClr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2864 m</a:t>
            </a:r>
            <a:endParaRPr lang="sl-SI" sz="8800" dirty="0">
              <a:solidFill>
                <a:schemeClr val="accent2">
                  <a:lumMod val="50000"/>
                </a:schemeClr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3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tenske-nalepke.si/199-635-large/wow-listje-vzorec-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AE3435"/>
              </a:clrFrom>
              <a:clrTo>
                <a:srgbClr val="AE3435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52536" y="-1323528"/>
            <a:ext cx="9396536" cy="9396536"/>
          </a:xfrm>
          <a:prstGeom prst="rect">
            <a:avLst/>
          </a:prstGeom>
          <a:noFill/>
        </p:spPr>
      </p:pic>
      <p:sp>
        <p:nvSpPr>
          <p:cNvPr id="2" name="PoljeZBesedilom 1"/>
          <p:cNvSpPr txBox="1"/>
          <p:nvPr/>
        </p:nvSpPr>
        <p:spPr>
          <a:xfrm>
            <a:off x="0" y="-171400"/>
            <a:ext cx="44644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0" dirty="0" err="1" smtClean="0">
                <a:solidFill>
                  <a:schemeClr val="accent4">
                    <a:lumMod val="50000"/>
                  </a:schemeClr>
                </a:solidFill>
                <a:latin typeface="Freestyle Script" pitchFamily="66" charset="0"/>
              </a:rPr>
              <a:t>Celebrities</a:t>
            </a:r>
            <a:endParaRPr lang="sl-SI" sz="11000" dirty="0">
              <a:solidFill>
                <a:schemeClr val="accent4">
                  <a:lumMod val="50000"/>
                </a:schemeClr>
              </a:solidFill>
              <a:latin typeface="Freestyle Script" pitchFamily="66" charset="0"/>
            </a:endParaRPr>
          </a:p>
        </p:txBody>
      </p:sp>
      <p:pic>
        <p:nvPicPr>
          <p:cNvPr id="1026" name="Picture 2" descr="http://www.slovenskenovice.si/sites/slovenskenovice.si/files/styles/s_1280_1024/public/dti_import/2012/12/28/image_7366857_4.jpg?itok=aKgC_Lx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4124325" cy="472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jeZBesedilom 3"/>
          <p:cNvSpPr txBox="1"/>
          <p:nvPr/>
        </p:nvSpPr>
        <p:spPr>
          <a:xfrm>
            <a:off x="3203848" y="486916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rgbClr val="FFC000"/>
                </a:solidFill>
                <a:latin typeface="Freestyle Script" pitchFamily="66" charset="0"/>
              </a:rPr>
              <a:t>Slavko Avsenik</a:t>
            </a:r>
            <a:endParaRPr lang="sl-SI" sz="3600" dirty="0">
              <a:solidFill>
                <a:srgbClr val="FFC000"/>
              </a:solidFill>
              <a:latin typeface="Freestyle Script" pitchFamily="66" charset="0"/>
            </a:endParaRPr>
          </a:p>
        </p:txBody>
      </p:sp>
      <p:pic>
        <p:nvPicPr>
          <p:cNvPr id="1028" name="Picture 4" descr="http://zeportal.net/wp-content/uploads/2015/02/T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04664"/>
            <a:ext cx="5218328" cy="293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/>
          <p:cNvSpPr txBox="1"/>
          <p:nvPr/>
        </p:nvSpPr>
        <p:spPr>
          <a:xfrm>
            <a:off x="4211960" y="2636912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chemeClr val="tx2">
                    <a:lumMod val="75000"/>
                  </a:schemeClr>
                </a:solidFill>
                <a:latin typeface="Freestyle Script" pitchFamily="66" charset="0"/>
              </a:rPr>
              <a:t>Tina Maze</a:t>
            </a:r>
            <a:endParaRPr lang="sl-SI" sz="4000" dirty="0">
              <a:solidFill>
                <a:schemeClr val="tx2">
                  <a:lumMod val="75000"/>
                </a:schemeClr>
              </a:solidFill>
              <a:latin typeface="Freestyle Script" pitchFamily="66" charset="0"/>
            </a:endParaRPr>
          </a:p>
        </p:txBody>
      </p:sp>
      <p:pic>
        <p:nvPicPr>
          <p:cNvPr id="1030" name="Picture 6" descr="http://brezice-si.info/images/uploads/novice/1595/1274746_10151839176627859_17815064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45024"/>
            <a:ext cx="4073185" cy="2708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jeZBesedilom 7"/>
          <p:cNvSpPr txBox="1"/>
          <p:nvPr/>
        </p:nvSpPr>
        <p:spPr>
          <a:xfrm>
            <a:off x="5364088" y="4869160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>
                <a:solidFill>
                  <a:schemeClr val="bg1"/>
                </a:solidFill>
                <a:latin typeface="Freestyle Script" pitchFamily="66" charset="0"/>
              </a:rPr>
              <a:t> </a:t>
            </a:r>
            <a:r>
              <a:rPr lang="sl-SI" sz="4400" dirty="0" smtClean="0">
                <a:solidFill>
                  <a:schemeClr val="accent6">
                    <a:lumMod val="75000"/>
                  </a:schemeClr>
                </a:solidFill>
                <a:latin typeface="Freestyle Script" pitchFamily="66" charset="0"/>
              </a:rPr>
              <a:t>Borut Pahor</a:t>
            </a:r>
            <a:endParaRPr lang="sl-SI" sz="4400" dirty="0">
              <a:solidFill>
                <a:schemeClr val="accent6">
                  <a:lumMod val="75000"/>
                </a:schemeClr>
              </a:solidFill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09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stenske-nalepke.si/199-635-large/wow-listje-vzorec-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AE3435"/>
              </a:clrFrom>
              <a:clrTo>
                <a:srgbClr val="AE3435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52536" y="-1323528"/>
            <a:ext cx="9396536" cy="9396536"/>
          </a:xfrm>
          <a:prstGeom prst="rect">
            <a:avLst/>
          </a:prstGeom>
          <a:noFill/>
        </p:spPr>
      </p:pic>
      <p:pic>
        <p:nvPicPr>
          <p:cNvPr id="27650" name="Picture 2" descr="http://www.ventilatorbesed.com/slike/clanki/zav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3"/>
            <a:ext cx="4990037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jeZBesedilom 3"/>
          <p:cNvSpPr txBox="1"/>
          <p:nvPr/>
        </p:nvSpPr>
        <p:spPr>
          <a:xfrm>
            <a:off x="467544" y="18864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 smtClean="0">
                <a:solidFill>
                  <a:srgbClr val="FF0000"/>
                </a:solidFill>
                <a:latin typeface="Freestyle Script" pitchFamily="66" charset="0"/>
              </a:rPr>
              <a:t>Dejan Zavec</a:t>
            </a:r>
            <a:endParaRPr lang="sl-SI" sz="5400" dirty="0">
              <a:solidFill>
                <a:srgbClr val="FF0000"/>
              </a:solidFill>
              <a:latin typeface="Freestyle Script" pitchFamily="66" charset="0"/>
            </a:endParaRPr>
          </a:p>
        </p:txBody>
      </p:sp>
      <p:pic>
        <p:nvPicPr>
          <p:cNvPr id="27652" name="Picture 4" descr="http://extras.mnginteractive.com/live/media/site241/2012/0612/20120612_014845_Stanley%20Cup%20Finals%20De_Ge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5475" y="0"/>
            <a:ext cx="3438525" cy="472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/>
          <p:cNvSpPr txBox="1"/>
          <p:nvPr/>
        </p:nvSpPr>
        <p:spPr>
          <a:xfrm>
            <a:off x="6444208" y="393305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solidFill>
                  <a:srgbClr val="E05A1E"/>
                </a:solidFill>
                <a:latin typeface="+mj-lt"/>
              </a:rPr>
              <a:t>Anže Kopitar</a:t>
            </a:r>
            <a:endParaRPr lang="sl-SI" sz="3200" dirty="0">
              <a:solidFill>
                <a:srgbClr val="E05A1E"/>
              </a:solidFill>
              <a:latin typeface="+mj-lt"/>
            </a:endParaRPr>
          </a:p>
        </p:txBody>
      </p:sp>
      <p:pic>
        <p:nvPicPr>
          <p:cNvPr id="27654" name="Picture 6" descr="http://img.rtvslo.si/_up/upload/2010/02/13/64665084_prevckarnjec_sh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671645"/>
            <a:ext cx="4248472" cy="318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jeZBesedilom 7"/>
          <p:cNvSpPr txBox="1"/>
          <p:nvPr/>
        </p:nvSpPr>
        <p:spPr>
          <a:xfrm>
            <a:off x="0" y="3933056"/>
            <a:ext cx="2304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tx2">
                    <a:lumMod val="50000"/>
                  </a:schemeClr>
                </a:solidFill>
                <a:latin typeface="Freestyle Script" pitchFamily="66" charset="0"/>
              </a:rPr>
              <a:t>Peter Prevc</a:t>
            </a:r>
          </a:p>
          <a:p>
            <a:r>
              <a:rPr lang="sl-SI" sz="4000" b="1" dirty="0" smtClean="0">
                <a:solidFill>
                  <a:schemeClr val="tx2">
                    <a:lumMod val="50000"/>
                  </a:schemeClr>
                </a:solidFill>
                <a:latin typeface="Freestyle Script" pitchFamily="66" charset="0"/>
              </a:rPr>
              <a:t>      </a:t>
            </a:r>
            <a:r>
              <a:rPr lang="sl-SI" sz="4000" b="1" dirty="0" err="1" smtClean="0">
                <a:solidFill>
                  <a:schemeClr val="tx2">
                    <a:lumMod val="50000"/>
                  </a:schemeClr>
                </a:solidFill>
                <a:latin typeface="Freestyle Script" pitchFamily="66" charset="0"/>
              </a:rPr>
              <a:t>and</a:t>
            </a:r>
            <a:r>
              <a:rPr lang="sl-SI" sz="4000" b="1" dirty="0" smtClean="0">
                <a:solidFill>
                  <a:schemeClr val="tx2">
                    <a:lumMod val="50000"/>
                  </a:schemeClr>
                </a:solidFill>
                <a:latin typeface="Freestyle Script" pitchFamily="66" charset="0"/>
              </a:rPr>
              <a:t> </a:t>
            </a:r>
          </a:p>
          <a:p>
            <a:r>
              <a:rPr lang="sl-SI" sz="4000" b="1" dirty="0" smtClean="0">
                <a:solidFill>
                  <a:schemeClr val="tx2">
                    <a:lumMod val="50000"/>
                  </a:schemeClr>
                </a:solidFill>
                <a:latin typeface="Freestyle Script" pitchFamily="66" charset="0"/>
              </a:rPr>
              <a:t>Robert Kranjec</a:t>
            </a:r>
            <a:endParaRPr lang="sl-SI" sz="4000" b="1" dirty="0">
              <a:solidFill>
                <a:schemeClr val="tx2">
                  <a:lumMod val="50000"/>
                </a:schemeClr>
              </a:solidFill>
              <a:latin typeface="Freestyle Script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dolomitipark.it/fotoGallery/9622_141_PNDB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23"/>
            <a:ext cx="9145016" cy="6862223"/>
          </a:xfrm>
          <a:prstGeom prst="rect">
            <a:avLst/>
          </a:prstGeom>
          <a:noFill/>
        </p:spPr>
      </p:pic>
      <p:sp>
        <p:nvSpPr>
          <p:cNvPr id="2" name="PoljeZBesedilom 1"/>
          <p:cNvSpPr txBox="1"/>
          <p:nvPr/>
        </p:nvSpPr>
        <p:spPr>
          <a:xfrm rot="2250871">
            <a:off x="5194147" y="1730039"/>
            <a:ext cx="4176464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sl-SI" sz="9600" dirty="0" err="1" smtClean="0">
                <a:effectLst>
                  <a:glow rad="101600">
                    <a:schemeClr val="accent5">
                      <a:lumMod val="75000"/>
                      <a:alpha val="40000"/>
                    </a:schemeClr>
                  </a:glow>
                </a:effectLst>
                <a:latin typeface="Freestyle Script" pitchFamily="66" charset="0"/>
              </a:rPr>
              <a:t>Thank</a:t>
            </a:r>
            <a:r>
              <a:rPr lang="sl-SI" sz="9600" dirty="0" smtClean="0">
                <a:effectLst>
                  <a:glow rad="101600">
                    <a:schemeClr val="accent5">
                      <a:lumMod val="75000"/>
                      <a:alpha val="40000"/>
                    </a:schemeClr>
                  </a:glow>
                </a:effectLst>
                <a:latin typeface="Freestyle Script" pitchFamily="66" charset="0"/>
              </a:rPr>
              <a:t> </a:t>
            </a:r>
            <a:r>
              <a:rPr lang="sl-SI" sz="9600" dirty="0" err="1" smtClean="0">
                <a:effectLst>
                  <a:glow rad="101600">
                    <a:schemeClr val="accent5">
                      <a:lumMod val="75000"/>
                      <a:alpha val="40000"/>
                    </a:schemeClr>
                  </a:glow>
                </a:effectLst>
                <a:latin typeface="Freestyle Script" pitchFamily="66" charset="0"/>
              </a:rPr>
              <a:t>you</a:t>
            </a:r>
            <a:r>
              <a:rPr lang="sl-SI" sz="9600" dirty="0" smtClean="0">
                <a:effectLst>
                  <a:glow rad="101600">
                    <a:schemeClr val="accent5">
                      <a:lumMod val="75000"/>
                      <a:alpha val="40000"/>
                    </a:schemeClr>
                  </a:glow>
                </a:effectLst>
                <a:latin typeface="Freestyle Script" pitchFamily="66" charset="0"/>
              </a:rPr>
              <a:t>!</a:t>
            </a:r>
            <a:endParaRPr lang="sl-SI" sz="9600" dirty="0">
              <a:effectLst>
                <a:glow rad="101600">
                  <a:schemeClr val="accent5">
                    <a:lumMod val="75000"/>
                    <a:alpha val="40000"/>
                  </a:schemeClr>
                </a:glow>
              </a:effectLst>
              <a:latin typeface="Freestyle Script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1lks268tpbqji.cloudfront.net/assets/angelina/europa_slo_big-a21a90eeb09d470e5c16fc3c5372d69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462" y="0"/>
            <a:ext cx="75541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elar.si/images/slike/06_zemljevid/zemljevid_01_slovenij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408" y="332656"/>
            <a:ext cx="889361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vetpedija.com/wp-content/uploads/2013/07/zastava-slovenij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9862" y="52542"/>
            <a:ext cx="4162716" cy="219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252909" y="1877414"/>
            <a:ext cx="80648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/>
              <a:t>20 km</a:t>
            </a:r>
            <a:r>
              <a:rPr lang="sl-SI" sz="2000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/>
              <a:t>2 </a:t>
            </a:r>
            <a:r>
              <a:rPr lang="sl-SI" sz="2000" dirty="0" err="1" smtClean="0"/>
              <a:t>millions</a:t>
            </a:r>
            <a:r>
              <a:rPr lang="sl-SI" sz="2000" dirty="0" smtClean="0"/>
              <a:t> </a:t>
            </a:r>
            <a:r>
              <a:rPr lang="sl-SI" sz="2000" dirty="0" err="1" smtClean="0"/>
              <a:t>people</a:t>
            </a:r>
            <a:endParaRPr lang="sl-SI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err="1" smtClean="0">
                <a:latin typeface="+mj-lt"/>
              </a:rPr>
              <a:t>Neighbor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countries</a:t>
            </a:r>
            <a:r>
              <a:rPr lang="sl-SI" sz="2000" dirty="0" smtClean="0">
                <a:latin typeface="+mj-lt"/>
              </a:rPr>
              <a:t> are </a:t>
            </a:r>
            <a:r>
              <a:rPr lang="sl-SI" sz="2000" dirty="0" err="1" smtClean="0">
                <a:latin typeface="+mj-lt"/>
              </a:rPr>
              <a:t>Austria</a:t>
            </a:r>
            <a:r>
              <a:rPr lang="sl-SI" sz="2000" dirty="0" smtClean="0">
                <a:latin typeface="+mj-lt"/>
              </a:rPr>
              <a:t>, </a:t>
            </a:r>
            <a:r>
              <a:rPr lang="sl-SI" sz="2000" dirty="0" err="1" smtClean="0">
                <a:latin typeface="+mj-lt"/>
              </a:rPr>
              <a:t>Italy</a:t>
            </a:r>
            <a:r>
              <a:rPr lang="sl-SI" sz="2000" dirty="0" smtClean="0">
                <a:latin typeface="+mj-lt"/>
              </a:rPr>
              <a:t>, </a:t>
            </a:r>
            <a:r>
              <a:rPr lang="sl-SI" sz="2000" dirty="0" err="1" smtClean="0">
                <a:latin typeface="+mj-lt"/>
              </a:rPr>
              <a:t>Hungary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and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Croatia</a:t>
            </a:r>
            <a:endParaRPr lang="sl-SI" sz="2000" dirty="0" smtClean="0">
              <a:latin typeface="+mj-lt"/>
            </a:endParaRPr>
          </a:p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2052" name="Picture 4" descr="http://www.zmaga.com/slike_forum/84932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910"/>
            <a:ext cx="3688405" cy="19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regionalobala.si/data/albums/novice_albums/b/1_22285b9ff262ac1ca855f5a5c6490d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729" y="3097748"/>
            <a:ext cx="3085905" cy="20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9/90/Lake_Bled_At_Twilight,_Oct_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52936"/>
            <a:ext cx="3299402" cy="198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sobe-simonic.si/images/attractions/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909" y="5125154"/>
            <a:ext cx="2736304" cy="182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ribiske-pocitnice.si/cache/ribiske/10000027-image013-116a4710cd136b8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9905" y="4776490"/>
            <a:ext cx="3090466" cy="204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slotrips.si/sis-mapa/skupina_doc/slo/galerija/1330208378_947_img_10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729" y="3321778"/>
            <a:ext cx="2233635" cy="33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LJUBLJANA –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capital</a:t>
            </a:r>
            <a:r>
              <a:rPr lang="sl-SI" dirty="0" smtClean="0"/>
              <a:t> </a:t>
            </a:r>
            <a:r>
              <a:rPr lang="sl-SI" dirty="0" err="1" smtClean="0"/>
              <a:t>city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628800"/>
            <a:ext cx="3466728" cy="2736304"/>
          </a:xfrm>
        </p:spPr>
        <p:txBody>
          <a:bodyPr>
            <a:normAutofit/>
          </a:bodyPr>
          <a:lstStyle/>
          <a:p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biggest</a:t>
            </a:r>
            <a:r>
              <a:rPr lang="sl-SI" sz="2000" dirty="0" smtClean="0"/>
              <a:t> </a:t>
            </a:r>
            <a:r>
              <a:rPr lang="sl-SI" sz="2000" dirty="0" err="1" smtClean="0"/>
              <a:t>city</a:t>
            </a:r>
            <a:r>
              <a:rPr lang="sl-SI" sz="2000" dirty="0" smtClean="0"/>
              <a:t> </a:t>
            </a:r>
          </a:p>
          <a:p>
            <a:r>
              <a:rPr lang="sl-SI" sz="2000" dirty="0" err="1" smtClean="0"/>
              <a:t>Located</a:t>
            </a:r>
            <a:r>
              <a:rPr lang="sl-SI" sz="2000" dirty="0" smtClean="0"/>
              <a:t> in </a:t>
            </a:r>
            <a:r>
              <a:rPr lang="sl-SI" sz="2000" dirty="0" err="1" smtClean="0"/>
              <a:t>the</a:t>
            </a:r>
            <a:r>
              <a:rPr lang="sl-SI" sz="2000" dirty="0" smtClean="0"/>
              <a:t> centre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Slovenia</a:t>
            </a:r>
            <a:endParaRPr lang="sl-SI" sz="2000" dirty="0" smtClean="0"/>
          </a:p>
          <a:p>
            <a:r>
              <a:rPr lang="sl-SI" sz="2000" dirty="0" smtClean="0"/>
              <a:t>Ljubljanica </a:t>
            </a:r>
            <a:r>
              <a:rPr lang="sl-SI" sz="2000" dirty="0" err="1" smtClean="0"/>
              <a:t>river</a:t>
            </a:r>
            <a:endParaRPr lang="sl-SI" sz="2000" dirty="0" smtClean="0"/>
          </a:p>
          <a:p>
            <a:r>
              <a:rPr lang="sl-SI" sz="2000" dirty="0" smtClean="0"/>
              <a:t>Rožnik, Šmarna gora</a:t>
            </a:r>
          </a:p>
          <a:p>
            <a:r>
              <a:rPr lang="sl-SI" sz="2000" dirty="0" smtClean="0"/>
              <a:t>Ljubljana </a:t>
            </a:r>
            <a:r>
              <a:rPr lang="sl-SI" sz="2000" dirty="0" err="1" smtClean="0"/>
              <a:t>marsh</a:t>
            </a:r>
            <a:endParaRPr lang="sl-SI" sz="2000" dirty="0" smtClean="0"/>
          </a:p>
          <a:p>
            <a:endParaRPr lang="sl-SI" sz="1800" dirty="0" smtClean="0"/>
          </a:p>
          <a:p>
            <a:endParaRPr lang="sl-SI" sz="1800" dirty="0" smtClean="0"/>
          </a:p>
          <a:p>
            <a:endParaRPr lang="sl-SI" sz="1800" dirty="0" smtClean="0"/>
          </a:p>
          <a:p>
            <a:endParaRPr lang="sl-SI" sz="1400" dirty="0"/>
          </a:p>
        </p:txBody>
      </p:sp>
      <p:pic>
        <p:nvPicPr>
          <p:cNvPr id="3074" name="Picture 2" descr="http://3.bp.blogspot.com/_3EDcen8L1nc/ShAwb0pJMFI/AAAAAAAACTM/DZJ7gnl2_Ew/s1600/laibach-ljubljana-tromostovj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1356" y="1196752"/>
            <a:ext cx="3891581" cy="259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aven puščični povezovalnik 5"/>
          <p:cNvCxnSpPr/>
          <p:nvPr/>
        </p:nvCxnSpPr>
        <p:spPr>
          <a:xfrm flipV="1">
            <a:off x="2555776" y="2708920"/>
            <a:ext cx="2376264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://nadskofija-ljubljana.si/wp-content/uploads/%C5%A0marna-gor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30697"/>
            <a:ext cx="4250832" cy="284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aven puščični povezovalnik 8"/>
          <p:cNvCxnSpPr/>
          <p:nvPr/>
        </p:nvCxnSpPr>
        <p:spPr>
          <a:xfrm>
            <a:off x="2987824" y="3284984"/>
            <a:ext cx="1080120" cy="8640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http://www.ljubljana.si/file/910265/fmpgtmp_96knek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43806"/>
            <a:ext cx="3002292" cy="19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aven puščični povezovalnik 10"/>
          <p:cNvCxnSpPr/>
          <p:nvPr/>
        </p:nvCxnSpPr>
        <p:spPr>
          <a:xfrm>
            <a:off x="1547664" y="3789519"/>
            <a:ext cx="0" cy="79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710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tx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423" y="75322"/>
            <a:ext cx="2468434" cy="3192347"/>
          </a:xfrm>
          <a:prstGeom prst="rect">
            <a:avLst/>
          </a:prstGeom>
        </p:spPr>
      </p:pic>
      <p:pic>
        <p:nvPicPr>
          <p:cNvPr id="4098" name="Picture 2" descr="http://www.visitljubljana.com/file/422115/franianska-d.-wed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5249">
            <a:off x="5666739" y="-48573"/>
            <a:ext cx="3603073" cy="277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ms-lj.si/si/imagelib/source/default/Prirodoslovni-muzej-Slovenije/prirodoslovni-muzej-slovenij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37180">
            <a:off x="2541394" y="57874"/>
            <a:ext cx="2963837" cy="183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delo.si/assets/media/picture/20110601/ljubljana.jpg?rev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8103" y="4223991"/>
            <a:ext cx="3222564" cy="21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mages0.zurnal24.si/slika-_original-1358713124-8407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687" y="2193458"/>
            <a:ext cx="3240512" cy="216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psn.sdn.si/sn/img/s975x650/14/073/635303853229611797_tromostovje_pov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4452317"/>
            <a:ext cx="2904456" cy="19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50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dvehisizacenoene.com/wp-content/uploads/2014/05/Letali%C5%A1%C4%8De-J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6379" y="188640"/>
            <a:ext cx="3937621" cy="2362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blog.zigzag.lt/wp-content/uploads/kal%C4%97din%C4%97s-norvegijoj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479" y="4066321"/>
            <a:ext cx="3408379" cy="2556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delo.si/assets/media/picture/20100916/IMG_3053.JPG?rev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37356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diplomatic-corporate-services.si/uploads/diplomatic-corporate-services.si_dev/cast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243613" cy="2822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rwflags.com/fotw/images/s/si-061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4603440" cy="184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77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E05A1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bled.si/si/imagelib/top-5/default/slike/kaj-videti/Bled_barve_soncni_vzhod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0"/>
            <a:ext cx="5944294" cy="33369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214282" y="0"/>
            <a:ext cx="4798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6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Bled lake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6148" name="Picture 4" descr="http://www.the-stenzels.com/photo/2005/ee/0530_sloveniacroatia/data/images1/20050530.00060.lake_bled_castle,_sloven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043" y="3082341"/>
            <a:ext cx="4730957" cy="354821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delo.si/assets/media/picture/20131202/djvu_1728336_racic_uho-Bled.jpeg?rev=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5383" y="3102167"/>
            <a:ext cx="5290004" cy="352839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accent6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bohinj.co/wp-content/uploads/2014/05/bohinj-lake-sloven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2562" cy="4027322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323528" y="-99392"/>
            <a:ext cx="5820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600" dirty="0" smtClean="0">
                <a:solidFill>
                  <a:srgbClr val="FFC000"/>
                </a:solidFill>
                <a:latin typeface="Blackadder ITC" panose="04020505051007020D02" pitchFamily="82" charset="0"/>
              </a:rPr>
              <a:t>Bohinj lake</a:t>
            </a:r>
            <a:endParaRPr lang="sl-SI" sz="9600" dirty="0">
              <a:solidFill>
                <a:srgbClr val="FFC000"/>
              </a:solidFill>
              <a:latin typeface="Blackadder ITC" panose="04020505051007020D02" pitchFamily="82" charset="0"/>
            </a:endParaRPr>
          </a:p>
        </p:txBody>
      </p:sp>
      <p:pic>
        <p:nvPicPr>
          <p:cNvPr id="7174" name="Picture 6" descr="http://www.slovenian-alps.com/si/imagelib/magnify/default/_vodnik_po_regiji/_Bohinj/slap-sav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2562" y="116632"/>
            <a:ext cx="3024336" cy="425927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lovecroatia.me/wp-content/uploads/2014/08/Bohinj-Slovenia-Tou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9040"/>
            <a:ext cx="4770417" cy="3168352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79</Words>
  <Application>Microsoft Office PowerPoint</Application>
  <PresentationFormat>Diaprojekcija na zaslonu (4:3)</PresentationFormat>
  <Paragraphs>34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18" baseType="lpstr">
      <vt:lpstr>Office Theme</vt:lpstr>
      <vt:lpstr>Dzień dobry! Hello!  Živjo!</vt:lpstr>
      <vt:lpstr>Diapozitiv 2</vt:lpstr>
      <vt:lpstr>Diapozitiv 3</vt:lpstr>
      <vt:lpstr>Diapozitiv 4</vt:lpstr>
      <vt:lpstr>LJUBLJANA – the capital city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Diapozitiv 14</vt:lpstr>
      <vt:lpstr>Diapozitiv 15</vt:lpstr>
      <vt:lpstr>Diapozitiv 16</vt:lpstr>
      <vt:lpstr>Diapozitiv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Hallo! Hello!  Živjo!</dc:title>
  <dc:creator>Žan</dc:creator>
  <cp:lastModifiedBy>Špela Langus</cp:lastModifiedBy>
  <cp:revision>29</cp:revision>
  <dcterms:created xsi:type="dcterms:W3CDTF">2015-06-06T21:11:53Z</dcterms:created>
  <dcterms:modified xsi:type="dcterms:W3CDTF">2016-01-12T07:27:30Z</dcterms:modified>
</cp:coreProperties>
</file>